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6"/>
  </p:notesMasterIdLst>
  <p:sldIdLst>
    <p:sldId id="514" r:id="rId2"/>
    <p:sldId id="558" r:id="rId3"/>
    <p:sldId id="516" r:id="rId4"/>
    <p:sldId id="518" r:id="rId5"/>
    <p:sldId id="465" r:id="rId6"/>
    <p:sldId id="452" r:id="rId7"/>
    <p:sldId id="451" r:id="rId8"/>
    <p:sldId id="450" r:id="rId9"/>
    <p:sldId id="449" r:id="rId10"/>
    <p:sldId id="448" r:id="rId11"/>
    <p:sldId id="466" r:id="rId12"/>
    <p:sldId id="454" r:id="rId13"/>
    <p:sldId id="468" r:id="rId14"/>
    <p:sldId id="446" r:id="rId15"/>
    <p:sldId id="455" r:id="rId16"/>
    <p:sldId id="470" r:id="rId17"/>
    <p:sldId id="476" r:id="rId18"/>
    <p:sldId id="459" r:id="rId19"/>
    <p:sldId id="456" r:id="rId20"/>
    <p:sldId id="457" r:id="rId21"/>
    <p:sldId id="458" r:id="rId22"/>
    <p:sldId id="472" r:id="rId23"/>
    <p:sldId id="477" r:id="rId24"/>
    <p:sldId id="47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FFFFF"/>
    <a:srgbClr val="767171"/>
    <a:srgbClr val="F2F2F2"/>
    <a:srgbClr val="E3EDF6"/>
    <a:srgbClr val="03638C"/>
    <a:srgbClr val="589FC1"/>
    <a:srgbClr val="D7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2" autoAdjust="0"/>
  </p:normalViewPr>
  <p:slideViewPr>
    <p:cSldViewPr>
      <p:cViewPr varScale="1">
        <p:scale>
          <a:sx n="79" d="100"/>
          <a:sy n="79" d="100"/>
        </p:scale>
        <p:origin x="108" y="87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B2B4F-D77F-4D0C-ACC6-0DCD0D0FE105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B3BA-B30D-4A9A-BC11-407212ECA5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26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368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39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421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2535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2A77040E-0A57-42C1-B6E3-9D9D892121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0E5579AD-CCEF-42EC-9FD0-97FF7364B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24466-AB31-4568-AB6C-55300C446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21825133-3D7A-40D9-BD35-EEC03932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306CA4-C4C0-43A5-BBF7-8FF5E90128A1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7663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1851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2A77040E-0A57-42C1-B6E3-9D9D892121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0E5579AD-CCEF-42EC-9FD0-97FF7364B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24466-AB31-4568-AB6C-55300C446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21825133-3D7A-40D9-BD35-EEC03932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306CA4-C4C0-43A5-BBF7-8FF5E90128A1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7632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2A77040E-0A57-42C1-B6E3-9D9D892121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0E5579AD-CCEF-42EC-9FD0-97FF7364B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24466-AB31-4568-AB6C-55300C446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21825133-3D7A-40D9-BD35-EEC03932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306CA4-C4C0-43A5-BBF7-8FF5E90128A1}" type="slidenum">
              <a:rPr lang="cs-CZ" altLang="cs-CZ" smtClean="0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302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5737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22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455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0882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9241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2A77040E-0A57-42C1-B6E3-9D9D892121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0E5579AD-CCEF-42EC-9FD0-97FF7364B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24466-AB31-4568-AB6C-55300C446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21825133-3D7A-40D9-BD35-EEC03932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306CA4-C4C0-43A5-BBF7-8FF5E90128A1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9846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2A77040E-0A57-42C1-B6E3-9D9D892121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0E5579AD-CCEF-42EC-9FD0-97FF7364B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24466-AB31-4568-AB6C-55300C4464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21825133-3D7A-40D9-BD35-EEC039326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306CA4-C4C0-43A5-BBF7-8FF5E90128A1}" type="slidenum">
              <a:rPr lang="cs-CZ" altLang="cs-CZ" smtClean="0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40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664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003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2410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71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386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612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1FC1441-6CE1-42BA-AA7C-548F9078C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12EDBCF8-66E7-4919-9B10-3261A6382B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458172-80B0-4DC7-8FC2-873188882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4581" name="Zástupný symbol pro číslo snímku 4">
            <a:extLst>
              <a:ext uri="{FF2B5EF4-FFF2-40B4-BE49-F238E27FC236}">
                <a16:creationId xmlns:a16="http://schemas.microsoft.com/office/drawing/2014/main" id="{E4F9D8B4-3C6E-424C-ABB8-CBC6BEBAF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ACE1C96-6816-4FD8-918D-732F18F81CA0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70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52647-72C3-4B54-A4D3-87B7681AA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31FB0B-E9E5-4D12-82CD-BD8830BE5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95A3F-6401-4949-80C3-3577C1A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32DC2-1966-4056-A98F-FCA0A316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FB0667-D1AC-4169-826B-E64CFEE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43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83537-315F-46AE-B949-F1EE10C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06EC3E-ADDB-424F-B3D9-AC401D924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11505C-FBB3-4E1E-BFBE-23F86309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D4AAD4-A2B7-4FDA-A4CD-40880BD5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2957DB-AC6E-41A8-99F7-EEEC9A7C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7EB85F-0D37-4000-934C-3B02A0D54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" y="332656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0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BAB06F6-DBA3-4CC1-9196-79516A1E5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CE0C61-9889-45E1-85A7-0A0979B26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33D475-30F5-4861-9660-E0AD408B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1CE5BB-A868-424A-A49C-49F29B49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6AD48C-1448-4117-8B74-6588B515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026EFF-B549-4239-9675-5A9A35EB1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6530" y="1132467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773670FC-B8D0-42EC-B32C-F6AE3D0E3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3225"/>
            <a:ext cx="228758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76957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56D9F25-7343-4F5A-BD6D-A43A8F4B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BE193-27E2-4DC9-B45B-0A6AFC8B8D0F}" type="datetime1">
              <a:rPr lang="cs-CZ"/>
              <a:pPr>
                <a:defRPr/>
              </a:pPr>
              <a:t>16.07.2019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6F5FE1C-1755-4EEF-BD97-DB8A554B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46271DA-8F17-4C47-BE91-931EE5D6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E811A-95E8-4491-A90F-B1E1745EE1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067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9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9E307-1397-42DF-B2B8-3325C8AF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6F56674-0C22-464F-B24E-A54C7ACDC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8FB1B6-F32B-4B81-BBC2-F2ABD99E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3E2600-0BB5-4C95-8F2C-7900CE7F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EDCA79-906B-48B7-839F-1A6203E6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A0969B-0152-4A3B-8566-8C13E0BE6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4824536" cy="11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AE489-CF0B-4E12-91A1-8F507084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387E19-3633-47AC-9B9D-5933180D2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AFC68F8-DAF2-4368-956C-62D2C8D51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44D576-A867-4259-A7F4-18F2237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74B7DD-DED0-4C82-821E-849EC1C5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333C64-7AD8-4E71-8C09-2E7ECAF2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28005E-1C9E-40A3-9432-3FA1EAADC8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0" y="332656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1FF7E-A5D7-4B4A-B395-D2DB8207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926F320-54F5-47D0-9BA9-6849346C3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4375BE2-D21D-4C76-A17A-072E670CC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2CCB26A-FAA3-4F63-99E1-71E9EF392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972F565-E483-4C48-B421-74107E702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AB15917-36D4-4CCB-AE40-3A35807F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64D1C35-B937-4A73-BCD1-8834AD02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12A0F8D-3021-423B-B1D3-941951AF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0B349BB-E19C-4DC0-BAF8-99632A2AF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7" y="331889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DFFA1-3270-425C-B577-6A8E5340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BA4C82-ABB7-45C0-9888-E9A4E380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A40B48-A24D-44A7-B953-337475FF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B49853-D792-4C65-BD2E-D8C8953C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9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6F1AB0-1B58-4395-A5C4-D4865D7A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ED18077-873B-4D2C-959D-68BA0F68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08E7E9-98F3-497C-94AA-1B6CC259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E1B500-61F4-4E84-99C4-A69BE9807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7" y="331889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47D90-8BF8-472C-8CB3-26D8A210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062224-E3C5-454D-8DA9-7F5854D2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D97BE3A-F661-455C-AD5D-327A459D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ED3A94-6011-4AD0-A9B9-2827DAF3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6E72EF-21F7-4381-A0B9-A50AB1F2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0A59BA-5325-4631-AD36-776DEE5D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F7C311-718B-4235-BAE6-309FF6749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" y="332656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1F403-1A34-4F5D-B793-8135B1328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3C32362-BE44-481E-9A24-7F5D5FDFA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AD0560-DA6F-42FD-9099-2718BDC67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82E425-268F-4646-A3BB-B9052AEB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C97525-9F46-4A92-9055-8F356A51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1F45BA-8CBC-492C-980E-5D3AB95A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13AC-F17D-4153-AC2B-45C775CC3EA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790E2E-E171-4428-BA55-D7B464F0F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" y="332656"/>
            <a:ext cx="2287821" cy="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FAE0E3-A952-4F90-A377-6E4EFE14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C8BA72-B7D4-4164-BCD0-44B1955FA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1D9C4-F776-4A2C-A408-7A1396659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23AF-D68C-455E-B8F6-B4A13464B40D}" type="datetimeFigureOut">
              <a:rPr lang="cs-CZ" smtClean="0"/>
              <a:t>16.07.2019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68335D-ECA6-4E2D-B33A-CA855BEAF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6D5EAB-D73E-4282-98A5-B1749C677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113AC-F17D-4153-AC2B-45C775CC3EA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1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FC38971-D716-4316-AC87-476B231C1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86942" b="10753"/>
          <a:stretch/>
        </p:blipFill>
        <p:spPr>
          <a:xfrm>
            <a:off x="6517089" y="1191080"/>
            <a:ext cx="2622528" cy="56593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DADE018-0993-4D44-AB68-2B91E9A6A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6300" b="10753"/>
          <a:stretch/>
        </p:blipFill>
        <p:spPr>
          <a:xfrm>
            <a:off x="2" y="1191080"/>
            <a:ext cx="7020269" cy="565049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B3C0DF83-A1AE-44BD-B3CF-4F20B7D3B6E0}"/>
              </a:ext>
            </a:extLst>
          </p:cNvPr>
          <p:cNvSpPr/>
          <p:nvPr/>
        </p:nvSpPr>
        <p:spPr>
          <a:xfrm>
            <a:off x="0" y="1553610"/>
            <a:ext cx="5796136" cy="9350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BC40D6-09C4-4CEB-81CF-EB9C836935DC}"/>
              </a:ext>
            </a:extLst>
          </p:cNvPr>
          <p:cNvSpPr txBox="1"/>
          <p:nvPr/>
        </p:nvSpPr>
        <p:spPr>
          <a:xfrm>
            <a:off x="411586" y="1628800"/>
            <a:ext cx="5580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000" dirty="0"/>
              <a:t>Představení společnosti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2FF7DDC-60EE-48EB-BB76-85EEBD1DE2C8}"/>
              </a:ext>
            </a:extLst>
          </p:cNvPr>
          <p:cNvSpPr txBox="1"/>
          <p:nvPr/>
        </p:nvSpPr>
        <p:spPr>
          <a:xfrm>
            <a:off x="411586" y="6079259"/>
            <a:ext cx="123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cs typeface="Calibri" panose="020F0502020204030204" pitchFamily="34" charset="0"/>
              </a:rPr>
              <a:t>www.lac.cz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0C78510-3D3E-4EF6-8057-69CC41BE7177}"/>
              </a:ext>
            </a:extLst>
          </p:cNvPr>
          <p:cNvSpPr/>
          <p:nvPr/>
        </p:nvSpPr>
        <p:spPr>
          <a:xfrm>
            <a:off x="4860032" y="2547654"/>
            <a:ext cx="41759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cs-CZ" dirty="0" err="1"/>
              <a:t>Společnost</a:t>
            </a:r>
            <a:r>
              <a:rPr lang="en-US" altLang="cs-CZ" dirty="0"/>
              <a:t> </a:t>
            </a:r>
            <a:r>
              <a:rPr lang="cs-CZ" altLang="cs-CZ" dirty="0"/>
              <a:t>LAC, s.r.o. </a:t>
            </a:r>
            <a:r>
              <a:rPr lang="en-US" altLang="cs-CZ" dirty="0"/>
              <a:t>se </a:t>
            </a:r>
            <a:r>
              <a:rPr lang="en-US" altLang="cs-CZ" dirty="0" err="1"/>
              <a:t>již</a:t>
            </a:r>
            <a:r>
              <a:rPr lang="en-US" altLang="cs-CZ" dirty="0"/>
              <a:t> 2</a:t>
            </a:r>
            <a:r>
              <a:rPr lang="cs-CZ" altLang="cs-CZ" dirty="0"/>
              <a:t>6</a:t>
            </a:r>
            <a:r>
              <a:rPr lang="en-US" altLang="cs-CZ" dirty="0"/>
              <a:t> let </a:t>
            </a:r>
            <a:r>
              <a:rPr lang="en-US" altLang="cs-CZ" dirty="0" err="1"/>
              <a:t>úspěšně</a:t>
            </a:r>
            <a:r>
              <a:rPr lang="en-US" altLang="cs-CZ" dirty="0"/>
              <a:t> </a:t>
            </a:r>
            <a:r>
              <a:rPr lang="en-US" altLang="cs-CZ" dirty="0" err="1"/>
              <a:t>zabývá</a:t>
            </a:r>
            <a:r>
              <a:rPr lang="cs-CZ" altLang="cs-CZ" dirty="0"/>
              <a:t> </a:t>
            </a:r>
            <a:r>
              <a:rPr lang="en-US" altLang="cs-CZ" dirty="0" err="1"/>
              <a:t>výrobou</a:t>
            </a:r>
            <a:r>
              <a:rPr lang="en-US" altLang="cs-CZ" dirty="0"/>
              <a:t> </a:t>
            </a:r>
            <a:r>
              <a:rPr lang="en-US" altLang="cs-CZ" dirty="0" err="1"/>
              <a:t>pecí</a:t>
            </a:r>
            <a:r>
              <a:rPr lang="en-US" altLang="cs-CZ" dirty="0"/>
              <a:t> a </a:t>
            </a:r>
            <a:r>
              <a:rPr lang="en-US" altLang="cs-CZ" dirty="0" err="1"/>
              <a:t>sušáren</a:t>
            </a:r>
            <a:r>
              <a:rPr lang="cs-CZ" altLang="cs-CZ" dirty="0"/>
              <a:t> </a:t>
            </a:r>
            <a:r>
              <a:rPr lang="en-US" altLang="cs-CZ" dirty="0"/>
              <a:t>pro </a:t>
            </a:r>
            <a:r>
              <a:rPr lang="en-US" altLang="cs-CZ" dirty="0" err="1"/>
              <a:t>řadu</a:t>
            </a:r>
            <a:br>
              <a:rPr lang="cs-CZ" altLang="cs-CZ" dirty="0"/>
            </a:br>
            <a:r>
              <a:rPr lang="en-US" altLang="cs-CZ" dirty="0" err="1"/>
              <a:t>technologických</a:t>
            </a:r>
            <a:r>
              <a:rPr lang="en-US" altLang="cs-CZ" dirty="0"/>
              <a:t> </a:t>
            </a:r>
            <a:r>
              <a:rPr lang="en-US" altLang="cs-CZ" dirty="0" err="1"/>
              <a:t>použití</a:t>
            </a:r>
            <a:r>
              <a:rPr lang="en-US" altLang="cs-CZ" dirty="0"/>
              <a:t>, </a:t>
            </a:r>
            <a:r>
              <a:rPr lang="en-US" altLang="cs-CZ" dirty="0" err="1"/>
              <a:t>např</a:t>
            </a:r>
            <a:r>
              <a:rPr lang="en-US" altLang="cs-CZ" dirty="0"/>
              <a:t>.: </a:t>
            </a:r>
            <a:endParaRPr lang="cs-CZ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T</a:t>
            </a:r>
            <a:r>
              <a:rPr lang="en-US" dirty="0" err="1"/>
              <a:t>epelné</a:t>
            </a:r>
            <a:r>
              <a:rPr lang="en-US" dirty="0"/>
              <a:t> </a:t>
            </a:r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plastů</a:t>
            </a:r>
            <a:r>
              <a:rPr lang="cs-CZ" dirty="0"/>
              <a:t>,</a:t>
            </a:r>
            <a:br>
              <a:rPr lang="cs-CZ" dirty="0"/>
            </a:b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pryže</a:t>
            </a:r>
            <a:r>
              <a:rPr lang="en-US" dirty="0"/>
              <a:t> a </a:t>
            </a:r>
            <a:r>
              <a:rPr lang="en-US" dirty="0" err="1"/>
              <a:t>kaučuku</a:t>
            </a:r>
            <a:endParaRPr lang="cs-CZ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T</a:t>
            </a:r>
            <a:r>
              <a:rPr lang="en-US" dirty="0" err="1"/>
              <a:t>epelné</a:t>
            </a:r>
            <a:r>
              <a:rPr lang="en-US" dirty="0"/>
              <a:t> </a:t>
            </a:r>
            <a:r>
              <a:rPr lang="cs-CZ" dirty="0"/>
              <a:t>a chemicko-tepelné</a:t>
            </a:r>
            <a:br>
              <a:rPr lang="cs-CZ" dirty="0"/>
            </a:br>
            <a:r>
              <a:rPr lang="cs-CZ" dirty="0"/>
              <a:t>zpracování </a:t>
            </a:r>
            <a:r>
              <a:rPr lang="en-US" dirty="0" err="1"/>
              <a:t>kovů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Tavení a udržování</a:t>
            </a:r>
            <a:r>
              <a:rPr lang="en-US" dirty="0"/>
              <a:t> </a:t>
            </a:r>
            <a:r>
              <a:rPr lang="cs-CZ" dirty="0"/>
              <a:t>tavených</a:t>
            </a:r>
            <a:r>
              <a:rPr lang="en-US" dirty="0"/>
              <a:t> </a:t>
            </a:r>
            <a:r>
              <a:rPr lang="en-US" dirty="0" err="1"/>
              <a:t>kovů</a:t>
            </a:r>
            <a:endParaRPr lang="cs-CZ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dirty="0" err="1"/>
              <a:t>Vytvrzování</a:t>
            </a:r>
            <a:r>
              <a:rPr lang="en-US" altLang="cs-CZ" dirty="0"/>
              <a:t> </a:t>
            </a:r>
            <a:r>
              <a:rPr lang="en-US" altLang="cs-CZ" dirty="0" err="1"/>
              <a:t>povrchových</a:t>
            </a:r>
            <a:r>
              <a:rPr lang="en-US" altLang="cs-CZ" dirty="0"/>
              <a:t> </a:t>
            </a:r>
            <a:r>
              <a:rPr lang="en-US" altLang="cs-CZ" dirty="0" err="1"/>
              <a:t>vrstev</a:t>
            </a:r>
            <a:r>
              <a:rPr lang="cs-CZ" altLang="cs-CZ" dirty="0"/>
              <a:t>, </a:t>
            </a:r>
            <a:br>
              <a:rPr lang="cs-CZ" altLang="cs-CZ" dirty="0"/>
            </a:br>
            <a:r>
              <a:rPr lang="cs-CZ" altLang="cs-CZ" dirty="0"/>
              <a:t>z</a:t>
            </a:r>
            <a:r>
              <a:rPr lang="en-US" altLang="cs-CZ" dirty="0" err="1"/>
              <a:t>ahořování</a:t>
            </a:r>
            <a:r>
              <a:rPr lang="en-US" altLang="cs-CZ" dirty="0"/>
              <a:t> </a:t>
            </a:r>
            <a:r>
              <a:rPr lang="en-US" altLang="cs-CZ" dirty="0" err="1"/>
              <a:t>elektrosoučástek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L</a:t>
            </a:r>
            <a:r>
              <a:rPr lang="en-US" dirty="0" err="1"/>
              <a:t>aboratoře</a:t>
            </a:r>
            <a:r>
              <a:rPr lang="en-US" dirty="0"/>
              <a:t>, </a:t>
            </a:r>
            <a:r>
              <a:rPr lang="en-US" dirty="0" err="1"/>
              <a:t>dentisté</a:t>
            </a:r>
            <a:r>
              <a:rPr lang="en-US" dirty="0"/>
              <a:t>, </a:t>
            </a:r>
            <a:r>
              <a:rPr lang="en-US" dirty="0" err="1"/>
              <a:t>výroba</a:t>
            </a:r>
            <a:r>
              <a:rPr lang="en-US" dirty="0"/>
              <a:t> </a:t>
            </a:r>
            <a:r>
              <a:rPr lang="en-US" dirty="0" err="1"/>
              <a:t>šperků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/>
              <a:t>Vý</a:t>
            </a:r>
            <a:r>
              <a:rPr lang="en-US" dirty="0" err="1"/>
              <a:t>roba</a:t>
            </a:r>
            <a:r>
              <a:rPr lang="en-US" dirty="0"/>
              <a:t> a </a:t>
            </a:r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keramiky</a:t>
            </a:r>
            <a:r>
              <a:rPr lang="en-US" dirty="0"/>
              <a:t>,</a:t>
            </a:r>
            <a:br>
              <a:rPr lang="cs-CZ" dirty="0"/>
            </a:br>
            <a:r>
              <a:rPr lang="en-US" dirty="0" err="1"/>
              <a:t>porcelánu</a:t>
            </a:r>
            <a:r>
              <a:rPr lang="cs-CZ" dirty="0"/>
              <a:t> </a:t>
            </a:r>
            <a:r>
              <a:rPr lang="en-US" dirty="0"/>
              <a:t>a </a:t>
            </a:r>
            <a:r>
              <a:rPr lang="en-US" dirty="0" err="1"/>
              <a:t>smaltů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4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7">
            <a:extLst>
              <a:ext uri="{FF2B5EF4-FFF2-40B4-BE49-F238E27FC236}">
                <a16:creationId xmlns:a16="http://schemas.microsoft.com/office/drawing/2014/main" id="{0363844A-E642-47AB-9BD7-A7CF969E7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8607"/>
            <a:ext cx="5487568" cy="34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81340" y="1384682"/>
            <a:ext cx="331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Keramické</a:t>
            </a:r>
            <a:r>
              <a:rPr lang="en-US" sz="2800" dirty="0"/>
              <a:t> </a:t>
            </a:r>
            <a:r>
              <a:rPr lang="en-US" sz="2800" dirty="0" err="1"/>
              <a:t>pece</a:t>
            </a:r>
            <a:endParaRPr lang="cs-CZ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4772840" y="622494"/>
            <a:ext cx="3989820" cy="319898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cs-CZ" sz="1800" dirty="0" err="1"/>
              <a:t>Pece</a:t>
            </a:r>
            <a:r>
              <a:rPr lang="en-US" altLang="cs-CZ" sz="1800" dirty="0"/>
              <a:t> se </a:t>
            </a:r>
            <a:r>
              <a:rPr lang="en-US" altLang="cs-CZ" sz="1800" dirty="0" err="1"/>
              <a:t>používají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zejména</a:t>
            </a:r>
            <a:r>
              <a:rPr lang="en-US" altLang="cs-CZ" sz="1800" dirty="0"/>
              <a:t> </a:t>
            </a:r>
            <a:br>
              <a:rPr lang="cs-CZ" altLang="cs-CZ" sz="1800" dirty="0"/>
            </a:br>
            <a:r>
              <a:rPr lang="en-US" altLang="cs-CZ" sz="1800" dirty="0"/>
              <a:t>v </a:t>
            </a:r>
            <a:r>
              <a:rPr lang="en-US" altLang="cs-CZ" sz="1800" dirty="0" err="1"/>
              <a:t>keramickém</a:t>
            </a:r>
            <a:r>
              <a:rPr lang="en-US" altLang="cs-CZ" sz="1800" dirty="0"/>
              <a:t> a </a:t>
            </a:r>
            <a:r>
              <a:rPr lang="en-US" altLang="cs-CZ" sz="1800" dirty="0" err="1"/>
              <a:t>sklářském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průmyslu</a:t>
            </a:r>
            <a:br>
              <a:rPr lang="cs-CZ" altLang="cs-CZ" sz="1800" dirty="0"/>
            </a:br>
            <a:r>
              <a:rPr lang="en-US" altLang="cs-CZ" sz="1800" dirty="0"/>
              <a:t>pro </a:t>
            </a:r>
            <a:r>
              <a:rPr lang="en-US" altLang="cs-CZ" sz="1800" dirty="0" err="1"/>
              <a:t>profesionální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i</a:t>
            </a:r>
            <a:r>
              <a:rPr lang="en-US" altLang="cs-CZ" sz="1800" dirty="0"/>
              <a:t> hobby </a:t>
            </a:r>
            <a:r>
              <a:rPr lang="en-US" altLang="cs-CZ" sz="1800" dirty="0" err="1"/>
              <a:t>použití</a:t>
            </a:r>
            <a:r>
              <a:rPr lang="en-US" altLang="cs-CZ" sz="1800" dirty="0"/>
              <a:t> pro </a:t>
            </a:r>
            <a:r>
              <a:rPr lang="en-US" altLang="cs-CZ" sz="1800" dirty="0" err="1"/>
              <a:t>výpal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dekorativní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průmyslové</a:t>
            </a:r>
            <a:r>
              <a:rPr lang="cs-CZ" altLang="cs-CZ" sz="1800" dirty="0"/>
              <a:t> </a:t>
            </a:r>
            <a:r>
              <a:rPr lang="en-US" altLang="cs-CZ" sz="1800" dirty="0" err="1"/>
              <a:t>keramiky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tepelné</a:t>
            </a:r>
            <a:r>
              <a:rPr lang="en-US" altLang="cs-CZ" sz="1800" dirty="0"/>
              <a:t> </a:t>
            </a:r>
            <a:r>
              <a:rPr lang="en-US" altLang="cs-CZ" sz="1800" dirty="0" err="1"/>
              <a:t>zpracování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skla</a:t>
            </a:r>
            <a:r>
              <a:rPr lang="en-US" altLang="cs-CZ" sz="1800" dirty="0"/>
              <a:t> a </a:t>
            </a:r>
            <a:r>
              <a:rPr lang="en-US" altLang="cs-CZ" sz="1800" dirty="0" err="1"/>
              <a:t>výpal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dekorací</a:t>
            </a:r>
            <a:r>
              <a:rPr lang="en-US" altLang="cs-CZ" sz="1800" dirty="0"/>
              <a:t>.</a:t>
            </a:r>
            <a:endParaRPr lang="cs-CZ" alt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Teplota</a:t>
            </a:r>
            <a:r>
              <a:rPr lang="en-US" altLang="cs-CZ" sz="1800" dirty="0"/>
              <a:t>: </a:t>
            </a:r>
            <a:r>
              <a:rPr lang="en-US" altLang="cs-CZ" sz="1800" dirty="0">
                <a:solidFill>
                  <a:srgbClr val="FF0000"/>
                </a:solidFill>
              </a:rPr>
              <a:t>900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°C </a:t>
            </a:r>
            <a:r>
              <a:rPr lang="cs-CZ" altLang="cs-CZ" sz="1800" dirty="0">
                <a:solidFill>
                  <a:srgbClr val="FF0000"/>
                </a:solidFill>
              </a:rPr>
              <a:t>-</a:t>
            </a:r>
            <a:r>
              <a:rPr lang="en-US" altLang="cs-CZ" sz="1800" dirty="0">
                <a:solidFill>
                  <a:srgbClr val="FF0000"/>
                </a:solidFill>
              </a:rPr>
              <a:t> 1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400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°C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Objem</a:t>
            </a:r>
            <a:r>
              <a:rPr lang="en-US" altLang="cs-CZ" sz="1800" dirty="0"/>
              <a:t>: </a:t>
            </a:r>
            <a:r>
              <a:rPr lang="en-US" altLang="cs-CZ" sz="1800" dirty="0">
                <a:solidFill>
                  <a:srgbClr val="FF0000"/>
                </a:solidFill>
              </a:rPr>
              <a:t>30 l </a:t>
            </a:r>
            <a:r>
              <a:rPr lang="cs-CZ" altLang="cs-CZ" sz="1800" dirty="0">
                <a:solidFill>
                  <a:srgbClr val="FF0000"/>
                </a:solidFill>
              </a:rPr>
              <a:t>-</a:t>
            </a:r>
            <a:r>
              <a:rPr lang="en-US" altLang="cs-CZ" sz="1800" dirty="0">
                <a:solidFill>
                  <a:srgbClr val="FF0000"/>
                </a:solidFill>
              </a:rPr>
              <a:t> 7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084 l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cs-CZ" altLang="cs-CZ" sz="1800" dirty="0">
              <a:latin typeface="Eurostile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cs-CZ" altLang="cs-CZ" sz="1800" dirty="0">
              <a:solidFill>
                <a:srgbClr val="C00000"/>
              </a:solidFill>
              <a:latin typeface="Eurostile" pitchFamily="34" charset="0"/>
            </a:endParaRPr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13389A06-EF83-4353-8290-E55D09B7B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930" y="3820258"/>
            <a:ext cx="4246912" cy="28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DBB5154-7E2E-4014-999C-FACA7B5EAFB2}"/>
              </a:ext>
            </a:extLst>
          </p:cNvPr>
          <p:cNvSpPr/>
          <p:nvPr/>
        </p:nvSpPr>
        <p:spPr>
          <a:xfrm>
            <a:off x="381340" y="2469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komorové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kruhové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</a:t>
            </a:r>
            <a:r>
              <a:rPr lang="cs-CZ" altLang="cs-CZ" dirty="0" err="1"/>
              <a:t>vozokomorové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9351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6FC200A-1027-41D2-AEB7-AAD24A904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950" r="10859" b="26110"/>
          <a:stretch/>
        </p:blipFill>
        <p:spPr>
          <a:xfrm>
            <a:off x="0" y="1124744"/>
            <a:ext cx="9144000" cy="56689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6285F10-5475-4F49-BE70-F14983057BE6}"/>
              </a:ext>
            </a:extLst>
          </p:cNvPr>
          <p:cNvSpPr/>
          <p:nvPr/>
        </p:nvSpPr>
        <p:spPr>
          <a:xfrm>
            <a:off x="0" y="1533472"/>
            <a:ext cx="9144000" cy="189552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BDE4218-EA4E-4363-9836-060F61F5FA69}"/>
              </a:ext>
            </a:extLst>
          </p:cNvPr>
          <p:cNvSpPr txBox="1">
            <a:spLocks/>
          </p:cNvSpPr>
          <p:nvPr/>
        </p:nvSpPr>
        <p:spPr>
          <a:xfrm>
            <a:off x="454116" y="2274439"/>
            <a:ext cx="8229600" cy="11521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2000" dirty="0" err="1"/>
              <a:t>Výrobní</a:t>
            </a:r>
            <a:r>
              <a:rPr lang="en-US" sz="2000" dirty="0"/>
              <a:t> program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tvořen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</a:t>
            </a:r>
            <a:r>
              <a:rPr lang="en-US" sz="2000" dirty="0" err="1"/>
              <a:t>standardní</a:t>
            </a:r>
            <a:r>
              <a:rPr lang="en-US" sz="2000" dirty="0"/>
              <a:t> </a:t>
            </a:r>
            <a:r>
              <a:rPr lang="en-US" sz="2000" dirty="0" err="1"/>
              <a:t>řadou</a:t>
            </a:r>
            <a:r>
              <a:rPr lang="en-US" sz="2000" dirty="0"/>
              <a:t> </a:t>
            </a:r>
            <a:r>
              <a:rPr lang="en-US" sz="2000" dirty="0" err="1"/>
              <a:t>sériově</a:t>
            </a:r>
            <a:r>
              <a:rPr lang="en-US" sz="2000" dirty="0"/>
              <a:t> </a:t>
            </a:r>
            <a:r>
              <a:rPr lang="en-US" sz="2000" dirty="0" err="1"/>
              <a:t>vyráběných</a:t>
            </a:r>
            <a:r>
              <a:rPr lang="en-US" sz="2000" dirty="0"/>
              <a:t> </a:t>
            </a:r>
            <a:r>
              <a:rPr lang="en-US" sz="2000" dirty="0" err="1"/>
              <a:t>pecí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a </a:t>
            </a:r>
            <a:r>
              <a:rPr lang="en-US" sz="2000" dirty="0" err="1"/>
              <a:t>sušáren</a:t>
            </a:r>
            <a:r>
              <a:rPr lang="en-US" sz="2000" dirty="0"/>
              <a:t>, ale </a:t>
            </a:r>
            <a:r>
              <a:rPr lang="en-US" sz="2000" dirty="0" err="1"/>
              <a:t>vychází</a:t>
            </a:r>
            <a:r>
              <a:rPr lang="en-US" sz="2000" dirty="0"/>
              <a:t> </a:t>
            </a:r>
            <a:r>
              <a:rPr lang="en-US" sz="2000" dirty="0" err="1"/>
              <a:t>vstříc</a:t>
            </a:r>
            <a:r>
              <a:rPr lang="en-US" sz="2000" dirty="0"/>
              <a:t> </a:t>
            </a:r>
            <a:r>
              <a:rPr lang="en-US" sz="2000" dirty="0" err="1"/>
              <a:t>zákazníkům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v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atypických</a:t>
            </a:r>
            <a:r>
              <a:rPr lang="en-US" sz="2000" dirty="0"/>
              <a:t> </a:t>
            </a:r>
            <a:r>
              <a:rPr lang="en-US" sz="2000" dirty="0" err="1"/>
              <a:t>zpracování</a:t>
            </a:r>
            <a:r>
              <a:rPr lang="en-US" sz="2000" dirty="0"/>
              <a:t> </a:t>
            </a:r>
            <a:r>
              <a:rPr lang="en-US" sz="2000" dirty="0" err="1"/>
              <a:t>pecí</a:t>
            </a:r>
            <a:r>
              <a:rPr lang="en-US" sz="2000" dirty="0"/>
              <a:t> </a:t>
            </a:r>
            <a:r>
              <a:rPr lang="en-US" sz="2000" dirty="0" err="1"/>
              <a:t>dle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specifických</a:t>
            </a:r>
            <a:r>
              <a:rPr lang="en-US" sz="2000" dirty="0"/>
              <a:t> </a:t>
            </a:r>
            <a:r>
              <a:rPr lang="en-US" sz="2000" dirty="0" err="1"/>
              <a:t>požadavků</a:t>
            </a:r>
            <a:r>
              <a:rPr lang="en-US" sz="2000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7B14F96-A2C0-4C34-9693-1448D8147BB7}"/>
              </a:ext>
            </a:extLst>
          </p:cNvPr>
          <p:cNvSpPr/>
          <p:nvPr/>
        </p:nvSpPr>
        <p:spPr>
          <a:xfrm>
            <a:off x="454116" y="1592796"/>
            <a:ext cx="7848872" cy="504056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cs-CZ" sz="4000" dirty="0">
                <a:solidFill>
                  <a:schemeClr val="tx1"/>
                </a:solidFill>
              </a:rPr>
              <a:t>Zakázkové projekty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EDFFAFA-0437-4552-9055-A7F689168C54}"/>
              </a:ext>
            </a:extLst>
          </p:cNvPr>
          <p:cNvSpPr/>
          <p:nvPr/>
        </p:nvSpPr>
        <p:spPr>
          <a:xfrm>
            <a:off x="501043" y="4293096"/>
            <a:ext cx="2541511" cy="2031325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42F654E-CC74-4793-B23F-E0A6682762C2}"/>
              </a:ext>
            </a:extLst>
          </p:cNvPr>
          <p:cNvSpPr/>
          <p:nvPr/>
        </p:nvSpPr>
        <p:spPr>
          <a:xfrm>
            <a:off x="501043" y="4293097"/>
            <a:ext cx="2541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D71920"/>
                </a:solidFill>
              </a:rPr>
              <a:t>Vyrábíme pece pro</a:t>
            </a:r>
            <a:r>
              <a:rPr lang="en-US" b="1" dirty="0">
                <a:solidFill>
                  <a:srgbClr val="D7192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bg1"/>
                </a:solidFill>
              </a:rPr>
              <a:t>Automotiv</a:t>
            </a:r>
            <a:r>
              <a:rPr lang="cs-CZ" dirty="0">
                <a:solidFill>
                  <a:schemeClr val="bg1"/>
                </a:solidFill>
              </a:rPr>
              <a:t>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Aerospace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Chemic</a:t>
            </a:r>
            <a:r>
              <a:rPr lang="cs-CZ" dirty="0" err="1">
                <a:solidFill>
                  <a:schemeClr val="bg1"/>
                </a:solidFill>
              </a:rPr>
              <a:t>ký</a:t>
            </a:r>
            <a:r>
              <a:rPr lang="cs-CZ" dirty="0">
                <a:solidFill>
                  <a:schemeClr val="bg1"/>
                </a:solidFill>
              </a:rPr>
              <a:t> průmysl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Vojenský průmysl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Slévárenství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a další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395920"/>
            <a:ext cx="331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Průběžné</a:t>
            </a:r>
            <a:r>
              <a:rPr lang="en-US" sz="2800" dirty="0"/>
              <a:t> </a:t>
            </a:r>
            <a:r>
              <a:rPr lang="en-US" sz="2800" dirty="0" err="1"/>
              <a:t>elektrické</a:t>
            </a:r>
            <a:r>
              <a:rPr lang="en-US" sz="2800" dirty="0"/>
              <a:t> </a:t>
            </a:r>
            <a:r>
              <a:rPr lang="cs-CZ" sz="2800" dirty="0"/>
              <a:t>pece a </a:t>
            </a:r>
            <a:r>
              <a:rPr lang="en-US" sz="2800" dirty="0" err="1"/>
              <a:t>sušárny</a:t>
            </a:r>
            <a:endParaRPr lang="cs-CZ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4797100" y="237036"/>
            <a:ext cx="4527428" cy="18238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err="1"/>
              <a:t>Obrovská</a:t>
            </a:r>
            <a:r>
              <a:rPr lang="en-US" sz="1800" dirty="0"/>
              <a:t> </a:t>
            </a:r>
            <a:r>
              <a:rPr lang="en-US" sz="1800" dirty="0" err="1"/>
              <a:t>šíře</a:t>
            </a:r>
            <a:r>
              <a:rPr lang="en-US" sz="1800" dirty="0"/>
              <a:t> </a:t>
            </a:r>
            <a:r>
              <a:rPr lang="en-US" sz="1800" dirty="0" err="1"/>
              <a:t>použití</a:t>
            </a:r>
            <a:r>
              <a:rPr lang="cs-CZ" sz="1800" dirty="0"/>
              <a:t>:</a:t>
            </a:r>
            <a:br>
              <a:rPr lang="cs-CZ" sz="1800" dirty="0"/>
            </a:br>
            <a:r>
              <a:rPr lang="cs-CZ" sz="1800" dirty="0">
                <a:solidFill>
                  <a:srgbClr val="FF0000"/>
                </a:solidFill>
              </a:rPr>
              <a:t>tepelné zpracování kovů, </a:t>
            </a:r>
            <a:r>
              <a:rPr lang="en-US" sz="1800" dirty="0" err="1">
                <a:solidFill>
                  <a:srgbClr val="FF0000"/>
                </a:solidFill>
              </a:rPr>
              <a:t>předehřev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primárního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nátěru</a:t>
            </a:r>
            <a:r>
              <a:rPr lang="en-US" sz="1800" dirty="0">
                <a:solidFill>
                  <a:srgbClr val="FF0000"/>
                </a:solidFill>
              </a:rPr>
              <a:t> a </a:t>
            </a:r>
            <a:r>
              <a:rPr lang="en-US" sz="1800" dirty="0" err="1">
                <a:solidFill>
                  <a:srgbClr val="FF0000"/>
                </a:solidFill>
              </a:rPr>
              <a:t>sušení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autoskel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vytvrzování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fotovoltaických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panelů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zpracování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kaolinu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atd</a:t>
            </a:r>
            <a:r>
              <a:rPr lang="cs-CZ" sz="1800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800" dirty="0" err="1"/>
              <a:t>Aktuálně</a:t>
            </a:r>
            <a:r>
              <a:rPr lang="en-US" sz="1800" dirty="0"/>
              <a:t> </a:t>
            </a:r>
            <a:r>
              <a:rPr lang="en-US" sz="1800" dirty="0" err="1"/>
              <a:t>velký</a:t>
            </a:r>
            <a:r>
              <a:rPr lang="en-US" sz="1800" dirty="0"/>
              <a:t> </a:t>
            </a:r>
            <a:r>
              <a:rPr lang="en-US" sz="1800" dirty="0" err="1"/>
              <a:t>rozvoj</a:t>
            </a:r>
            <a:r>
              <a:rPr lang="en-US" sz="1800" dirty="0"/>
              <a:t> </a:t>
            </a:r>
            <a:r>
              <a:rPr lang="en-US" sz="1800" dirty="0" err="1"/>
              <a:t>atypických</a:t>
            </a:r>
            <a:r>
              <a:rPr lang="en-US" sz="1800" dirty="0"/>
              <a:t> </a:t>
            </a:r>
            <a:r>
              <a:rPr lang="en-US" sz="1800" dirty="0" err="1"/>
              <a:t>aplikací</a:t>
            </a:r>
            <a:br>
              <a:rPr lang="cs-CZ" sz="1800" dirty="0"/>
            </a:br>
            <a:r>
              <a:rPr lang="en-US" sz="1800" dirty="0"/>
              <a:t>pro </a:t>
            </a:r>
            <a:r>
              <a:rPr lang="en-US" sz="1800" dirty="0" err="1"/>
              <a:t>automobilový</a:t>
            </a:r>
            <a:r>
              <a:rPr lang="en-US" sz="1800" dirty="0"/>
              <a:t> </a:t>
            </a:r>
            <a:r>
              <a:rPr lang="en-US" sz="1800" dirty="0" err="1"/>
              <a:t>průmysl</a:t>
            </a:r>
            <a:endParaRPr lang="en-US" sz="1800" dirty="0"/>
          </a:p>
        </p:txBody>
      </p:sp>
      <p:pic>
        <p:nvPicPr>
          <p:cNvPr id="5" name="Picture 3" descr="C:\Users\herufek\Desktop\SP_2200_15.png">
            <a:extLst>
              <a:ext uri="{FF2B5EF4-FFF2-40B4-BE49-F238E27FC236}">
                <a16:creationId xmlns:a16="http://schemas.microsoft.com/office/drawing/2014/main" id="{01C6D368-89FF-441E-9D44-2FA5CC5B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75" y="1984064"/>
            <a:ext cx="6445682" cy="483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C7792D-00FB-4922-A2E1-579C041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" y="4149080"/>
            <a:ext cx="3962204" cy="257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0E324AAB-119D-4356-AC9F-66793025E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06" y="2582767"/>
            <a:ext cx="3384376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Atypická sušárna SP 3900/02</a:t>
            </a:r>
            <a:br>
              <a:rPr lang="cs-CZ" altLang="cs-CZ" sz="1800" b="1" dirty="0">
                <a:solidFill>
                  <a:srgbClr val="FF0000"/>
                </a:solidFill>
              </a:rPr>
            </a:br>
            <a:r>
              <a:rPr lang="cs-CZ" altLang="cs-CZ" sz="1800" dirty="0"/>
              <a:t>se používá pro tepelné zpracování grafické vrstvy na okraji pístů</a:t>
            </a:r>
            <a:br>
              <a:rPr lang="cs-CZ" altLang="cs-CZ" sz="1800" dirty="0"/>
            </a:br>
            <a:r>
              <a:rPr lang="cs-CZ" altLang="cs-CZ" sz="1800" dirty="0"/>
              <a:t>po grafitizaci.</a:t>
            </a:r>
          </a:p>
          <a:p>
            <a:pPr>
              <a:spcBef>
                <a:spcPts val="600"/>
              </a:spcBef>
              <a:buNone/>
            </a:pPr>
            <a:r>
              <a:rPr lang="cs-CZ" sz="1800" dirty="0"/>
              <a:t>Pracovní teplota</a:t>
            </a:r>
            <a:r>
              <a:rPr lang="en-US" sz="1800" dirty="0"/>
              <a:t>: 200</a:t>
            </a:r>
            <a:r>
              <a:rPr lang="cs-CZ" sz="1800" dirty="0"/>
              <a:t> </a:t>
            </a:r>
            <a:r>
              <a:rPr lang="en-US" sz="1800" dirty="0"/>
              <a:t>°C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E10490F-94E4-41A2-9683-AC6E0D801FDA}"/>
              </a:ext>
            </a:extLst>
          </p:cNvPr>
          <p:cNvSpPr/>
          <p:nvPr/>
        </p:nvSpPr>
        <p:spPr>
          <a:xfrm>
            <a:off x="5753735" y="5791619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cs-CZ" dirty="0"/>
              <a:t>F</a:t>
            </a:r>
            <a:r>
              <a:rPr lang="en-US" dirty="0" err="1"/>
              <a:t>ederal</a:t>
            </a:r>
            <a:r>
              <a:rPr lang="en-US" dirty="0"/>
              <a:t> Mogul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Polsko, Turecko a Ruská federace.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2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>
            <a:extLst>
              <a:ext uri="{FF2B5EF4-FFF2-40B4-BE49-F238E27FC236}">
                <a16:creationId xmlns:a16="http://schemas.microsoft.com/office/drawing/2014/main" id="{6C17E3AD-BEDF-41A2-B9ED-4F30704B7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12598" r="8658" b="-93"/>
          <a:stretch/>
        </p:blipFill>
        <p:spPr bwMode="auto">
          <a:xfrm>
            <a:off x="1036" y="1196753"/>
            <a:ext cx="9142963" cy="56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2C8DEEA-9F3D-4DAF-95D8-9A0AC212D319}"/>
              </a:ext>
            </a:extLst>
          </p:cNvPr>
          <p:cNvSpPr/>
          <p:nvPr/>
        </p:nvSpPr>
        <p:spPr>
          <a:xfrm>
            <a:off x="0" y="1700808"/>
            <a:ext cx="6804248" cy="851739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B4B5FE-1A81-4C36-8FF4-193ABABDBF99}"/>
              </a:ext>
            </a:extLst>
          </p:cNvPr>
          <p:cNvSpPr txBox="1"/>
          <p:nvPr/>
        </p:nvSpPr>
        <p:spPr>
          <a:xfrm>
            <a:off x="395536" y="1769621"/>
            <a:ext cx="626469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PR 2500/06 </a:t>
            </a:r>
            <a:r>
              <a:rPr lang="cs-CZ" dirty="0">
                <a:solidFill>
                  <a:schemeClr val="bg1"/>
                </a:solidFill>
              </a:rPr>
              <a:t>průběžná pec pro</a:t>
            </a:r>
            <a:r>
              <a:rPr lang="cs-CZ" dirty="0">
                <a:solidFill>
                  <a:srgbClr val="FF0000"/>
                </a:solidFill>
              </a:rPr>
              <a:t> temperování </a:t>
            </a:r>
            <a:r>
              <a:rPr lang="cs-CZ" dirty="0">
                <a:solidFill>
                  <a:schemeClr val="bg1"/>
                </a:solidFill>
              </a:rPr>
              <a:t>spojkového obložení.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Pracovní teplota: 400 </a:t>
            </a:r>
            <a:r>
              <a:rPr lang="en-US" dirty="0">
                <a:solidFill>
                  <a:schemeClr val="bg1"/>
                </a:solidFill>
              </a:rPr>
              <a:t>°C </a:t>
            </a:r>
            <a:r>
              <a:rPr lang="cs-CZ" dirty="0">
                <a:solidFill>
                  <a:schemeClr val="bg1"/>
                </a:solidFill>
              </a:rPr>
              <a:t>- 550 </a:t>
            </a:r>
            <a:r>
              <a:rPr lang="en-US" dirty="0">
                <a:solidFill>
                  <a:schemeClr val="bg1"/>
                </a:solidFill>
              </a:rPr>
              <a:t>°C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E362958-4364-4E21-ADFE-3932E6CC7074}"/>
              </a:ext>
            </a:extLst>
          </p:cNvPr>
          <p:cNvSpPr/>
          <p:nvPr/>
        </p:nvSpPr>
        <p:spPr>
          <a:xfrm>
            <a:off x="395536" y="5599272"/>
            <a:ext cx="263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Vyrobeno pro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err="1">
                <a:solidFill>
                  <a:schemeClr val="bg1"/>
                </a:solidFill>
              </a:rPr>
              <a:t>Sachs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company</a:t>
            </a:r>
            <a:r>
              <a:rPr lang="cs-CZ" dirty="0">
                <a:solidFill>
                  <a:schemeClr val="bg1"/>
                </a:solidFill>
              </a:rPr>
              <a:t>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Česká republika.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1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DAD0170-99E7-4F75-B541-E979AAAAA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12794" b="3618"/>
          <a:stretch/>
        </p:blipFill>
        <p:spPr>
          <a:xfrm>
            <a:off x="611560" y="-31320"/>
            <a:ext cx="9047945" cy="6993977"/>
          </a:xfrm>
          <a:prstGeom prst="rect">
            <a:avLst/>
          </a:prstGeom>
          <a:effectLst>
            <a:outerShdw blurRad="228600" dist="38100" dir="348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0450D2B-138A-434D-8702-9BA09C1CD0F7}"/>
              </a:ext>
            </a:extLst>
          </p:cNvPr>
          <p:cNvSpPr/>
          <p:nvPr/>
        </p:nvSpPr>
        <p:spPr>
          <a:xfrm>
            <a:off x="0" y="1412776"/>
            <a:ext cx="5364088" cy="108012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4F1FE8C-18DF-461B-8EE0-2CBE133BA544}"/>
              </a:ext>
            </a:extLst>
          </p:cNvPr>
          <p:cNvSpPr txBox="1">
            <a:spLocks/>
          </p:cNvSpPr>
          <p:nvPr/>
        </p:nvSpPr>
        <p:spPr bwMode="auto">
          <a:xfrm>
            <a:off x="323528" y="1412534"/>
            <a:ext cx="4788024" cy="10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rgbClr val="D71920"/>
                </a:solidFill>
              </a:rPr>
              <a:t>S</a:t>
            </a:r>
            <a:r>
              <a:rPr lang="cs-CZ" altLang="en-US" sz="1800" b="1" dirty="0">
                <a:solidFill>
                  <a:srgbClr val="D71920"/>
                </a:solidFill>
              </a:rPr>
              <a:t>P 690</a:t>
            </a:r>
            <a:r>
              <a:rPr lang="en-US" altLang="en-US" sz="1800" b="1" dirty="0">
                <a:solidFill>
                  <a:srgbClr val="D71920"/>
                </a:solidFill>
              </a:rPr>
              <a:t>0/</a:t>
            </a:r>
            <a:r>
              <a:rPr lang="cs-CZ" altLang="en-US" sz="1800" b="1" dirty="0">
                <a:solidFill>
                  <a:srgbClr val="D71920"/>
                </a:solidFill>
              </a:rPr>
              <a:t>03 </a:t>
            </a:r>
            <a:r>
              <a:rPr lang="cs-CZ" altLang="en-US" sz="1800" dirty="0"/>
              <a:t>průběžná pec s pásovým dopravníkem pro </a:t>
            </a:r>
            <a:r>
              <a:rPr lang="cs-CZ" altLang="en-US" sz="1800" dirty="0">
                <a:solidFill>
                  <a:srgbClr val="FF0000"/>
                </a:solidFill>
              </a:rPr>
              <a:t>vytvrzování</a:t>
            </a:r>
            <a:r>
              <a:rPr lang="cs-CZ" altLang="en-US" sz="1800" dirty="0"/>
              <a:t> brzdových destiček.</a:t>
            </a:r>
          </a:p>
          <a:p>
            <a:pPr>
              <a:spcBef>
                <a:spcPts val="600"/>
              </a:spcBef>
              <a:buNone/>
            </a:pPr>
            <a:r>
              <a:rPr lang="cs-CZ" sz="1800" dirty="0"/>
              <a:t>Pracovní teplota</a:t>
            </a:r>
            <a:r>
              <a:rPr lang="en-US" sz="1800" dirty="0"/>
              <a:t>: </a:t>
            </a:r>
            <a:r>
              <a:rPr lang="cs-CZ" sz="1800" dirty="0"/>
              <a:t>30</a:t>
            </a:r>
            <a:r>
              <a:rPr lang="en-US" sz="1800" dirty="0"/>
              <a:t>0 °C</a:t>
            </a:r>
            <a:endParaRPr lang="en-US" altLang="en-US" sz="1800" dirty="0">
              <a:solidFill>
                <a:srgbClr val="7F7F7F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21A7F95-D56C-47E4-BF4D-A20229AAEC5C}"/>
              </a:ext>
            </a:extLst>
          </p:cNvPr>
          <p:cNvSpPr/>
          <p:nvPr/>
        </p:nvSpPr>
        <p:spPr>
          <a:xfrm>
            <a:off x="6295746" y="5949280"/>
            <a:ext cx="2236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en-US" dirty="0"/>
              <a:t>Federal Mogul</a:t>
            </a:r>
            <a:r>
              <a:rPr lang="cs-CZ" dirty="0"/>
              <a:t> Čí</a:t>
            </a:r>
            <a:r>
              <a:rPr lang="en-US" dirty="0" err="1"/>
              <a:t>na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A8996F9-D4CE-4C51-BEBD-25E4A3DA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7" y="908720"/>
            <a:ext cx="7925945" cy="58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996F0AA-F555-40EA-8031-9869C3EA637B}"/>
              </a:ext>
            </a:extLst>
          </p:cNvPr>
          <p:cNvSpPr/>
          <p:nvPr/>
        </p:nvSpPr>
        <p:spPr>
          <a:xfrm>
            <a:off x="5940152" y="580526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en-US" dirty="0"/>
              <a:t>AGC</a:t>
            </a:r>
            <a:r>
              <a:rPr lang="cs-CZ" dirty="0"/>
              <a:t> Group Česká republika.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25CE7DA-90C9-4922-AA44-E664B28216EC}"/>
              </a:ext>
            </a:extLst>
          </p:cNvPr>
          <p:cNvSpPr/>
          <p:nvPr/>
        </p:nvSpPr>
        <p:spPr>
          <a:xfrm>
            <a:off x="0" y="1340768"/>
            <a:ext cx="4644008" cy="108012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C3267A74-8599-42FE-BE95-48D8CF02FB81}"/>
              </a:ext>
            </a:extLst>
          </p:cNvPr>
          <p:cNvSpPr txBox="1">
            <a:spLocks/>
          </p:cNvSpPr>
          <p:nvPr/>
        </p:nvSpPr>
        <p:spPr bwMode="auto">
          <a:xfrm>
            <a:off x="323528" y="1409022"/>
            <a:ext cx="3960440" cy="11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SP </a:t>
            </a:r>
            <a:r>
              <a:rPr lang="cs-CZ" sz="1800" b="1" dirty="0">
                <a:solidFill>
                  <a:srgbClr val="FF0000"/>
                </a:solidFill>
              </a:rPr>
              <a:t>3400/15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en-US" sz="1800" dirty="0"/>
              <a:t>průběžná pec pro </a:t>
            </a:r>
            <a:r>
              <a:rPr lang="cs-CZ" altLang="en-US" sz="1800" dirty="0">
                <a:solidFill>
                  <a:srgbClr val="FF0000"/>
                </a:solidFill>
              </a:rPr>
              <a:t>předehřev</a:t>
            </a:r>
            <a:r>
              <a:rPr lang="cs-CZ" altLang="en-US" sz="1800" dirty="0"/>
              <a:t> automobilových skel.</a:t>
            </a:r>
          </a:p>
          <a:p>
            <a:pPr>
              <a:spcBef>
                <a:spcPts val="600"/>
              </a:spcBef>
              <a:buNone/>
            </a:pPr>
            <a:r>
              <a:rPr lang="cs-CZ" sz="1800" dirty="0"/>
              <a:t>Pracovní teplota: 150 °C</a:t>
            </a:r>
          </a:p>
        </p:txBody>
      </p:sp>
    </p:spTree>
    <p:extLst>
      <p:ext uri="{BB962C8B-B14F-4D97-AF65-F5344CB8AC3E}">
        <p14:creationId xmlns:p14="http://schemas.microsoft.com/office/powerpoint/2010/main" val="99675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8">
            <a:extLst>
              <a:ext uri="{FF2B5EF4-FFF2-40B4-BE49-F238E27FC236}">
                <a16:creationId xmlns:a16="http://schemas.microsoft.com/office/drawing/2014/main" id="{0780CBB1-F6FB-4A6E-BDF2-0DC665290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0" b="8310"/>
          <a:stretch/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3FC6B78-B2C8-4A98-950E-CB0628280E57}"/>
              </a:ext>
            </a:extLst>
          </p:cNvPr>
          <p:cNvSpPr/>
          <p:nvPr/>
        </p:nvSpPr>
        <p:spPr>
          <a:xfrm>
            <a:off x="5940152" y="580526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en-US" dirty="0"/>
              <a:t>AGC</a:t>
            </a:r>
            <a:r>
              <a:rPr lang="cs-CZ" dirty="0"/>
              <a:t> Group Česká republika.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741D90E-D92B-4CC8-833B-2A11358B7BCB}"/>
              </a:ext>
            </a:extLst>
          </p:cNvPr>
          <p:cNvSpPr/>
          <p:nvPr/>
        </p:nvSpPr>
        <p:spPr>
          <a:xfrm>
            <a:off x="0" y="1772816"/>
            <a:ext cx="4644008" cy="108012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4ECEA82-865B-4648-A667-98E527DDC3EF}"/>
              </a:ext>
            </a:extLst>
          </p:cNvPr>
          <p:cNvSpPr txBox="1">
            <a:spLocks/>
          </p:cNvSpPr>
          <p:nvPr/>
        </p:nvSpPr>
        <p:spPr bwMode="auto">
          <a:xfrm>
            <a:off x="323528" y="1841070"/>
            <a:ext cx="3960440" cy="11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SP </a:t>
            </a:r>
            <a:r>
              <a:rPr lang="cs-CZ" sz="1800" b="1" dirty="0">
                <a:solidFill>
                  <a:srgbClr val="FF0000"/>
                </a:solidFill>
              </a:rPr>
              <a:t>3400/15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en-US" sz="1800" dirty="0"/>
              <a:t>průběžná pec pro </a:t>
            </a:r>
            <a:r>
              <a:rPr lang="cs-CZ" altLang="en-US" sz="1800" dirty="0">
                <a:solidFill>
                  <a:srgbClr val="FF0000"/>
                </a:solidFill>
              </a:rPr>
              <a:t>předehřev</a:t>
            </a:r>
            <a:r>
              <a:rPr lang="cs-CZ" altLang="en-US" sz="1800" dirty="0"/>
              <a:t> automobilových skel.</a:t>
            </a:r>
          </a:p>
          <a:p>
            <a:pPr>
              <a:spcBef>
                <a:spcPts val="600"/>
              </a:spcBef>
              <a:buNone/>
            </a:pPr>
            <a:r>
              <a:rPr lang="cs-CZ" sz="1800" dirty="0"/>
              <a:t>Pracovní teplota: 150 °C</a:t>
            </a:r>
          </a:p>
        </p:txBody>
      </p:sp>
    </p:spTree>
    <p:extLst>
      <p:ext uri="{BB962C8B-B14F-4D97-AF65-F5344CB8AC3E}">
        <p14:creationId xmlns:p14="http://schemas.microsoft.com/office/powerpoint/2010/main" val="7788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B3BA1D-5993-4627-8725-EEECB7CBE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2395"/>
          <a:stretch/>
        </p:blipFill>
        <p:spPr>
          <a:xfrm>
            <a:off x="0" y="1268761"/>
            <a:ext cx="9144000" cy="55892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BFA48F4-F990-4F98-BE7D-01D705AEB2B9}"/>
              </a:ext>
            </a:extLst>
          </p:cNvPr>
          <p:cNvSpPr/>
          <p:nvPr/>
        </p:nvSpPr>
        <p:spPr>
          <a:xfrm>
            <a:off x="0" y="1772816"/>
            <a:ext cx="4932040" cy="1008112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265873A5-BB1B-43CF-8726-A9D086681E96}"/>
              </a:ext>
            </a:extLst>
          </p:cNvPr>
          <p:cNvSpPr txBox="1">
            <a:spLocks/>
          </p:cNvSpPr>
          <p:nvPr/>
        </p:nvSpPr>
        <p:spPr>
          <a:xfrm>
            <a:off x="502706" y="1845439"/>
            <a:ext cx="5149414" cy="562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PR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>
                <a:solidFill>
                  <a:srgbClr val="FF0000"/>
                </a:solidFill>
              </a:rPr>
              <a:t>1500/07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průběžná pec pro </a:t>
            </a:r>
            <a:r>
              <a:rPr lang="cs-CZ" sz="1800" dirty="0">
                <a:solidFill>
                  <a:srgbClr val="FF0000"/>
                </a:solidFill>
              </a:rPr>
              <a:t>p</a:t>
            </a:r>
            <a:r>
              <a:rPr lang="en-US" sz="1800" dirty="0" err="1">
                <a:solidFill>
                  <a:srgbClr val="FF0000"/>
                </a:solidFill>
              </a:rPr>
              <a:t>opouštění</a:t>
            </a:r>
            <a:br>
              <a:rPr lang="cs-CZ" sz="1800" dirty="0"/>
            </a:br>
            <a:r>
              <a:rPr lang="en-US" sz="1800" dirty="0" err="1"/>
              <a:t>ocelových</a:t>
            </a:r>
            <a:r>
              <a:rPr lang="en-US" sz="1800" dirty="0"/>
              <a:t> </a:t>
            </a:r>
            <a:r>
              <a:rPr lang="en-US" sz="1800" dirty="0" err="1"/>
              <a:t>dílů</a:t>
            </a:r>
            <a:r>
              <a:rPr lang="en-US" sz="1800" dirty="0"/>
              <a:t> po </a:t>
            </a:r>
            <a:r>
              <a:rPr lang="en-US" sz="1800" dirty="0" err="1"/>
              <a:t>kalení</a:t>
            </a:r>
            <a:r>
              <a:rPr lang="cs-CZ" sz="1800" dirty="0"/>
              <a:t>.</a:t>
            </a:r>
            <a:endParaRPr lang="en-US" sz="1800" dirty="0"/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cs-CZ" sz="1800" dirty="0"/>
              <a:t>Pracovní</a:t>
            </a:r>
            <a:r>
              <a:rPr lang="en-US" sz="1800" dirty="0"/>
              <a:t> </a:t>
            </a:r>
            <a:r>
              <a:rPr lang="cs-CZ" sz="1800" dirty="0"/>
              <a:t>teplota</a:t>
            </a:r>
            <a:r>
              <a:rPr lang="en-US" sz="1800" dirty="0"/>
              <a:t>: </a:t>
            </a:r>
            <a:r>
              <a:rPr lang="cs-CZ" sz="1800" dirty="0"/>
              <a:t>180 </a:t>
            </a:r>
            <a:r>
              <a:rPr lang="en-US" sz="1800" dirty="0"/>
              <a:t>°C </a:t>
            </a:r>
            <a:r>
              <a:rPr lang="cs-CZ" sz="1800" dirty="0"/>
              <a:t>- 650 </a:t>
            </a:r>
            <a:r>
              <a:rPr lang="en-US" sz="1800" dirty="0"/>
              <a:t>°C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977378F-A50D-4BD0-A5BB-21F90D818880}"/>
              </a:ext>
            </a:extLst>
          </p:cNvPr>
          <p:cNvSpPr/>
          <p:nvPr/>
        </p:nvSpPr>
        <p:spPr>
          <a:xfrm>
            <a:off x="6588224" y="5661248"/>
            <a:ext cx="263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cs-CZ" dirty="0"/>
              <a:t>Řetězy Vamberk</a:t>
            </a:r>
            <a:br>
              <a:rPr lang="cs-CZ" dirty="0"/>
            </a:br>
            <a:r>
              <a:rPr lang="cs-CZ" dirty="0"/>
              <a:t>Česká republika.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losos\foto\PROFI PHOTO\SP 21500_04\SP_21500_.jpg">
            <a:extLst>
              <a:ext uri="{FF2B5EF4-FFF2-40B4-BE49-F238E27FC236}">
                <a16:creationId xmlns:a16="http://schemas.microsoft.com/office/drawing/2014/main" id="{8DBC04B4-6EAB-46FD-95A7-17759C20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" b="3939"/>
          <a:stretch/>
        </p:blipFill>
        <p:spPr bwMode="auto">
          <a:xfrm>
            <a:off x="395537" y="921494"/>
            <a:ext cx="8748464" cy="59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4599ECE-2FD3-47BE-9DF3-934541A344BB}"/>
              </a:ext>
            </a:extLst>
          </p:cNvPr>
          <p:cNvSpPr/>
          <p:nvPr/>
        </p:nvSpPr>
        <p:spPr>
          <a:xfrm>
            <a:off x="5350977" y="6021288"/>
            <a:ext cx="3959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 </a:t>
            </a:r>
            <a:r>
              <a:rPr lang="de-DE" dirty="0"/>
              <a:t>Gebauer und Griller Kabelwerke </a:t>
            </a:r>
            <a:r>
              <a:rPr lang="cs-CZ" dirty="0"/>
              <a:t>Rakousko.</a:t>
            </a:r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DA63992-126F-4D19-924B-C2720655AC34}"/>
              </a:ext>
            </a:extLst>
          </p:cNvPr>
          <p:cNvSpPr/>
          <p:nvPr/>
        </p:nvSpPr>
        <p:spPr>
          <a:xfrm>
            <a:off x="0" y="1772816"/>
            <a:ext cx="4932040" cy="1368152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474E3E98-0A56-41DE-A13F-68066F626A73}"/>
              </a:ext>
            </a:extLst>
          </p:cNvPr>
          <p:cNvSpPr txBox="1">
            <a:spLocks/>
          </p:cNvSpPr>
          <p:nvPr/>
        </p:nvSpPr>
        <p:spPr>
          <a:xfrm>
            <a:off x="502706" y="1845439"/>
            <a:ext cx="5149414" cy="1003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SP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>
                <a:solidFill>
                  <a:srgbClr val="FF0000"/>
                </a:solidFill>
              </a:rPr>
              <a:t>21500/04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průběžná sušárna s válečkovým dopravníkem pro </a:t>
            </a:r>
            <a:r>
              <a:rPr lang="cs-CZ" sz="1800" dirty="0">
                <a:solidFill>
                  <a:srgbClr val="FF0000"/>
                </a:solidFill>
              </a:rPr>
              <a:t>vytvrzování</a:t>
            </a:r>
            <a:br>
              <a:rPr lang="cs-CZ" sz="1800" dirty="0">
                <a:solidFill>
                  <a:srgbClr val="FF0000"/>
                </a:solidFill>
              </a:rPr>
            </a:br>
            <a:r>
              <a:rPr lang="cs-CZ" sz="1800" dirty="0"/>
              <a:t>hliníkového drátu.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cs-CZ" sz="1800" dirty="0"/>
              <a:t>Pracovní</a:t>
            </a:r>
            <a:r>
              <a:rPr lang="en-US" sz="1800" dirty="0"/>
              <a:t> </a:t>
            </a:r>
            <a:r>
              <a:rPr lang="cs-CZ" sz="1800" dirty="0"/>
              <a:t>teplota</a:t>
            </a:r>
            <a:r>
              <a:rPr lang="en-US" sz="1800" dirty="0"/>
              <a:t>: </a:t>
            </a:r>
            <a:r>
              <a:rPr lang="cs-CZ" sz="1800" dirty="0"/>
              <a:t>180 </a:t>
            </a:r>
            <a:r>
              <a:rPr lang="en-US" sz="1800" dirty="0"/>
              <a:t>°C </a:t>
            </a:r>
            <a:r>
              <a:rPr lang="cs-CZ" sz="1800" dirty="0"/>
              <a:t>- 650 </a:t>
            </a:r>
            <a:r>
              <a:rPr lang="en-US" sz="1800" dirty="0"/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141155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202620"/>
            <a:ext cx="4961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Sušárny</a:t>
            </a:r>
            <a:r>
              <a:rPr lang="en-US" sz="2800" dirty="0"/>
              <a:t> s </a:t>
            </a:r>
            <a:r>
              <a:rPr lang="en-US" sz="2800" dirty="0" err="1"/>
              <a:t>páternosterovým</a:t>
            </a:r>
            <a:r>
              <a:rPr lang="en-US" sz="2800" dirty="0"/>
              <a:t> </a:t>
            </a:r>
            <a:r>
              <a:rPr lang="en-US" sz="2800" dirty="0" err="1"/>
              <a:t>dopravníkem</a:t>
            </a:r>
            <a:endParaRPr lang="cs-CZ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2621429" y="2492896"/>
            <a:ext cx="2670651" cy="26642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sz="1800" dirty="0">
                <a:solidFill>
                  <a:srgbClr val="FF0000"/>
                </a:solidFill>
              </a:rPr>
              <a:t>t</a:t>
            </a:r>
            <a:r>
              <a:rPr lang="en-US" sz="1800" dirty="0" err="1">
                <a:solidFill>
                  <a:srgbClr val="FF0000"/>
                </a:solidFill>
              </a:rPr>
              <a:t>emperování</a:t>
            </a:r>
            <a:r>
              <a:rPr lang="en-US" sz="1800" dirty="0"/>
              <a:t> </a:t>
            </a:r>
            <a:r>
              <a:rPr lang="en-US" sz="1800" dirty="0" err="1"/>
              <a:t>automobilových</a:t>
            </a:r>
            <a:r>
              <a:rPr lang="en-US" sz="1800" dirty="0"/>
              <a:t> </a:t>
            </a:r>
            <a:r>
              <a:rPr lang="en-US" sz="1800" dirty="0" err="1"/>
              <a:t>svítilen</a:t>
            </a:r>
            <a:endParaRPr lang="en-US" sz="1800" dirty="0"/>
          </a:p>
          <a:p>
            <a:pPr>
              <a:buClr>
                <a:schemeClr val="tx1"/>
              </a:buClr>
              <a:defRPr/>
            </a:pPr>
            <a:r>
              <a:rPr lang="cs-CZ" sz="1800" dirty="0">
                <a:solidFill>
                  <a:srgbClr val="FF0000"/>
                </a:solidFill>
              </a:rPr>
              <a:t>p</a:t>
            </a:r>
            <a:r>
              <a:rPr lang="en-US" sz="1800" dirty="0" err="1">
                <a:solidFill>
                  <a:srgbClr val="FF0000"/>
                </a:solidFill>
              </a:rPr>
              <a:t>ředehřev</a:t>
            </a:r>
            <a:r>
              <a:rPr lang="en-US" sz="1800" dirty="0"/>
              <a:t> </a:t>
            </a:r>
            <a:r>
              <a:rPr lang="en-US" sz="1800" dirty="0" err="1"/>
              <a:t>částí</a:t>
            </a:r>
            <a:r>
              <a:rPr lang="en-US" sz="1800" dirty="0"/>
              <a:t> </a:t>
            </a:r>
            <a:r>
              <a:rPr lang="en-US" sz="1800" dirty="0" err="1"/>
              <a:t>přístrojových</a:t>
            </a:r>
            <a:r>
              <a:rPr lang="en-US" sz="1800" dirty="0"/>
              <a:t> </a:t>
            </a:r>
            <a:r>
              <a:rPr lang="en-US" sz="1800" dirty="0" err="1"/>
              <a:t>desek</a:t>
            </a:r>
            <a:r>
              <a:rPr lang="en-US" sz="1800" dirty="0"/>
              <a:t> </a:t>
            </a:r>
            <a:r>
              <a:rPr lang="en-US" sz="1800" dirty="0" err="1"/>
              <a:t>automobilů</a:t>
            </a:r>
            <a:endParaRPr lang="en-US" sz="1800" dirty="0"/>
          </a:p>
          <a:p>
            <a:pPr>
              <a:buClr>
                <a:schemeClr val="tx1"/>
              </a:buClr>
              <a:defRPr/>
            </a:pPr>
            <a:r>
              <a:rPr lang="cs-CZ" sz="1800" dirty="0">
                <a:solidFill>
                  <a:srgbClr val="FF0000"/>
                </a:solidFill>
              </a:rPr>
              <a:t>v</a:t>
            </a:r>
            <a:r>
              <a:rPr lang="en-US" sz="1800" dirty="0" err="1">
                <a:solidFill>
                  <a:srgbClr val="FF0000"/>
                </a:solidFill>
              </a:rPr>
              <a:t>ytvrzování</a:t>
            </a:r>
            <a:r>
              <a:rPr lang="en-US" sz="1800" dirty="0"/>
              <a:t> </a:t>
            </a:r>
            <a:r>
              <a:rPr lang="en-US" sz="1800" dirty="0" err="1"/>
              <a:t>transformátorů</a:t>
            </a:r>
            <a:endParaRPr lang="en-US" sz="1800" dirty="0"/>
          </a:p>
          <a:p>
            <a:pPr>
              <a:buClr>
                <a:schemeClr val="tx1"/>
              </a:buClr>
              <a:defRPr/>
            </a:pPr>
            <a:r>
              <a:rPr lang="cs-CZ" sz="1800" dirty="0">
                <a:solidFill>
                  <a:srgbClr val="FF0000"/>
                </a:solidFill>
              </a:rPr>
              <a:t>p</a:t>
            </a:r>
            <a:r>
              <a:rPr lang="en-US" sz="1800" dirty="0" err="1">
                <a:solidFill>
                  <a:srgbClr val="FF0000"/>
                </a:solidFill>
              </a:rPr>
              <a:t>ředehřev</a:t>
            </a:r>
            <a:r>
              <a:rPr lang="en-US" sz="1800" dirty="0"/>
              <a:t> </a:t>
            </a:r>
            <a:r>
              <a:rPr lang="en-US" sz="1800" dirty="0" err="1"/>
              <a:t>statorů</a:t>
            </a:r>
            <a:r>
              <a:rPr lang="en-US" sz="1800" dirty="0"/>
              <a:t> </a:t>
            </a:r>
            <a:r>
              <a:rPr lang="en-US" sz="1800" dirty="0" err="1"/>
              <a:t>elektromotorů</a:t>
            </a:r>
            <a:endParaRPr lang="en-US" sz="1800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D9CB89BF-0DE3-49C8-9535-E4ED65ADC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3" b="1223"/>
          <a:stretch/>
        </p:blipFill>
        <p:spPr bwMode="auto">
          <a:xfrm>
            <a:off x="5508104" y="28784"/>
            <a:ext cx="3657257" cy="685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071BBA9-0CD9-420C-A2B1-833130FA9B4F}"/>
              </a:ext>
            </a:extLst>
          </p:cNvPr>
          <p:cNvSpPr/>
          <p:nvPr/>
        </p:nvSpPr>
        <p:spPr>
          <a:xfrm>
            <a:off x="5508104" y="381009"/>
            <a:ext cx="3300002" cy="1636979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37172D9C-1352-4525-81E8-5558DA876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552" y="402161"/>
            <a:ext cx="3155554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None/>
            </a:pPr>
            <a:r>
              <a:rPr lang="en-AU" altLang="cs-CZ" sz="1800" b="1" dirty="0" err="1">
                <a:solidFill>
                  <a:srgbClr val="FF0000"/>
                </a:solidFill>
                <a:ea typeface="Arial Unicode MS" pitchFamily="34" charset="-128"/>
              </a:rPr>
              <a:t>Elektrická</a:t>
            </a:r>
            <a:r>
              <a:rPr lang="en-AU" altLang="cs-CZ" sz="1800" b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  <a:r>
              <a:rPr lang="en-AU" altLang="cs-CZ" sz="1800" b="1" dirty="0" err="1">
                <a:solidFill>
                  <a:srgbClr val="FF0000"/>
                </a:solidFill>
                <a:ea typeface="Arial Unicode MS" pitchFamily="34" charset="-128"/>
              </a:rPr>
              <a:t>sušárna</a:t>
            </a:r>
            <a:r>
              <a:rPr lang="en-AU" altLang="cs-CZ" sz="1800" b="1" dirty="0">
                <a:solidFill>
                  <a:srgbClr val="FF0000"/>
                </a:solidFill>
                <a:ea typeface="Arial Unicode MS" pitchFamily="34" charset="-128"/>
              </a:rPr>
              <a:t> s </a:t>
            </a:r>
            <a:r>
              <a:rPr lang="en-AU" altLang="cs-CZ" sz="1800" b="1" dirty="0" err="1">
                <a:solidFill>
                  <a:srgbClr val="FF0000"/>
                </a:solidFill>
                <a:ea typeface="Arial Unicode MS" pitchFamily="34" charset="-128"/>
              </a:rPr>
              <a:t>řetězovým</a:t>
            </a:r>
            <a:r>
              <a:rPr lang="en-AU" altLang="cs-CZ" sz="1800" b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  <a:r>
              <a:rPr lang="en-AU" altLang="cs-CZ" sz="1800" b="1" dirty="0" err="1">
                <a:solidFill>
                  <a:srgbClr val="FF0000"/>
                </a:solidFill>
                <a:ea typeface="Arial Unicode MS" pitchFamily="34" charset="-128"/>
              </a:rPr>
              <a:t>dopravníkem</a:t>
            </a:r>
            <a:r>
              <a:rPr lang="cs-CZ" altLang="cs-CZ" sz="1800" b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  <a:r>
              <a:rPr lang="en-AU" altLang="cs-CZ" sz="1800" b="1" dirty="0">
                <a:solidFill>
                  <a:srgbClr val="FF0000"/>
                </a:solidFill>
                <a:ea typeface="Arial Unicode MS" pitchFamily="34" charset="-128"/>
              </a:rPr>
              <a:t>SV 19500/15</a:t>
            </a:r>
            <a:br>
              <a:rPr lang="cs-CZ" altLang="cs-CZ" sz="1800" b="1" dirty="0">
                <a:solidFill>
                  <a:srgbClr val="FF0000"/>
                </a:solidFill>
                <a:ea typeface="Arial Unicode MS" pitchFamily="34" charset="-128"/>
              </a:rPr>
            </a:br>
            <a:r>
              <a:rPr lang="en-AU" altLang="cs-CZ" sz="1800" dirty="0" err="1">
                <a:solidFill>
                  <a:schemeClr val="bg1"/>
                </a:solidFill>
                <a:ea typeface="Arial Unicode MS" pitchFamily="34" charset="-128"/>
              </a:rPr>
              <a:t>určená</a:t>
            </a:r>
            <a:r>
              <a:rPr lang="en-AU" altLang="cs-CZ" sz="1800" dirty="0">
                <a:solidFill>
                  <a:schemeClr val="bg1"/>
                </a:solidFill>
                <a:ea typeface="Arial Unicode MS" pitchFamily="34" charset="-128"/>
              </a:rPr>
              <a:t> pro </a:t>
            </a:r>
            <a:r>
              <a:rPr lang="en-AU" altLang="cs-CZ" sz="1800" dirty="0" err="1">
                <a:solidFill>
                  <a:schemeClr val="bg1"/>
                </a:solidFill>
                <a:ea typeface="Arial Unicode MS" pitchFamily="34" charset="-128"/>
              </a:rPr>
              <a:t>temperování</a:t>
            </a:r>
            <a:r>
              <a:rPr lang="en-AU" altLang="cs-CZ" sz="1800" dirty="0">
                <a:solidFill>
                  <a:schemeClr val="bg1"/>
                </a:solidFill>
                <a:ea typeface="Arial Unicode MS" pitchFamily="34" charset="-128"/>
              </a:rPr>
              <a:t> </a:t>
            </a:r>
            <a:r>
              <a:rPr lang="en-AU" altLang="cs-CZ" sz="1800" dirty="0" err="1">
                <a:solidFill>
                  <a:schemeClr val="bg1"/>
                </a:solidFill>
                <a:ea typeface="Arial Unicode MS" pitchFamily="34" charset="-128"/>
              </a:rPr>
              <a:t>skel</a:t>
            </a:r>
            <a:r>
              <a:rPr lang="en-AU" altLang="cs-CZ" sz="1800" dirty="0">
                <a:solidFill>
                  <a:schemeClr val="bg1"/>
                </a:solidFill>
                <a:ea typeface="Arial Unicode MS" pitchFamily="34" charset="-128"/>
              </a:rPr>
              <a:t> </a:t>
            </a:r>
            <a:r>
              <a:rPr lang="en-AU" altLang="cs-CZ" sz="1800" dirty="0" err="1">
                <a:solidFill>
                  <a:schemeClr val="bg1"/>
                </a:solidFill>
                <a:ea typeface="Arial Unicode MS" pitchFamily="34" charset="-128"/>
              </a:rPr>
              <a:t>automobilových</a:t>
            </a:r>
            <a:r>
              <a:rPr lang="en-AU" altLang="cs-CZ" sz="1800" dirty="0">
                <a:solidFill>
                  <a:schemeClr val="bg1"/>
                </a:solidFill>
                <a:ea typeface="Arial Unicode MS" pitchFamily="34" charset="-128"/>
              </a:rPr>
              <a:t> </a:t>
            </a:r>
            <a:r>
              <a:rPr lang="en-AU" altLang="cs-CZ" sz="1800" dirty="0" err="1">
                <a:solidFill>
                  <a:schemeClr val="bg1"/>
                </a:solidFill>
                <a:ea typeface="Arial Unicode MS" pitchFamily="34" charset="-128"/>
              </a:rPr>
              <a:t>světlometů</a:t>
            </a:r>
            <a:r>
              <a:rPr lang="cs-CZ" altLang="cs-CZ" sz="1800" dirty="0">
                <a:solidFill>
                  <a:schemeClr val="bg1"/>
                </a:solidFill>
                <a:ea typeface="Arial Unicode MS" pitchFamily="34" charset="-128"/>
              </a:rPr>
              <a:t>.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None/>
            </a:pPr>
            <a:r>
              <a:rPr lang="cs-CZ" altLang="cs-CZ" sz="1800" dirty="0">
                <a:solidFill>
                  <a:schemeClr val="bg1"/>
                </a:solidFill>
                <a:ea typeface="Arial Unicode MS" pitchFamily="34" charset="-128"/>
              </a:rPr>
              <a:t>Pracovní teplota: 120 °C</a:t>
            </a:r>
          </a:p>
        </p:txBody>
      </p:sp>
      <p:pic>
        <p:nvPicPr>
          <p:cNvPr id="13" name="Picture 4" descr="C:\Users\herufek\Desktop\Obrázek4.png">
            <a:extLst>
              <a:ext uri="{FF2B5EF4-FFF2-40B4-BE49-F238E27FC236}">
                <a16:creationId xmlns:a16="http://schemas.microsoft.com/office/drawing/2014/main" id="{3E49F6A0-88E8-40A5-9619-BC7F3007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7" y="2636912"/>
            <a:ext cx="1973776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DAEC2B3E-6BEB-4329-9462-F8F7D8D98E7C}"/>
              </a:ext>
            </a:extLst>
          </p:cNvPr>
          <p:cNvSpPr/>
          <p:nvPr/>
        </p:nvSpPr>
        <p:spPr>
          <a:xfrm>
            <a:off x="2694498" y="5733256"/>
            <a:ext cx="263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 </a:t>
            </a:r>
            <a:br>
              <a:rPr lang="cs-CZ" dirty="0"/>
            </a:br>
            <a:r>
              <a:rPr lang="en-US" dirty="0"/>
              <a:t>Varroc Lighting Systems</a:t>
            </a:r>
            <a:br>
              <a:rPr lang="cs-CZ" dirty="0"/>
            </a:br>
            <a:r>
              <a:rPr lang="cs-CZ" dirty="0"/>
              <a:t>Česká republika.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ázek 32">
            <a:extLst>
              <a:ext uri="{FF2B5EF4-FFF2-40B4-BE49-F238E27FC236}">
                <a16:creationId xmlns:a16="http://schemas.microsoft.com/office/drawing/2014/main" id="{DC6C46A1-3C57-43B8-A358-A37394FD5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720"/>
            <a:ext cx="9142857" cy="46190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0670F66-DC35-44C2-89BB-13496DA52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9644" r="62" b="17651"/>
          <a:stretch/>
        </p:blipFill>
        <p:spPr>
          <a:xfrm>
            <a:off x="247583" y="2485735"/>
            <a:ext cx="3267007" cy="13388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5C32E1-31DC-4CC5-994A-87013DD3F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 r="365" b="18134"/>
          <a:stretch/>
        </p:blipFill>
        <p:spPr>
          <a:xfrm>
            <a:off x="5573961" y="4627508"/>
            <a:ext cx="3268016" cy="13751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C07076D-FBFD-4F11-AF82-6AD58FD2248F}"/>
              </a:ext>
            </a:extLst>
          </p:cNvPr>
          <p:cNvSpPr/>
          <p:nvPr/>
        </p:nvSpPr>
        <p:spPr>
          <a:xfrm>
            <a:off x="188900" y="3824630"/>
            <a:ext cx="3325686" cy="622425"/>
          </a:xfrm>
          <a:prstGeom prst="rect">
            <a:avLst/>
          </a:prstGeom>
          <a:solidFill>
            <a:srgbClr val="40404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2000">
              <a:defRPr/>
            </a:pPr>
            <a:r>
              <a:rPr lang="cs-CZ" sz="1600" dirty="0">
                <a:solidFill>
                  <a:schemeClr val="tx1"/>
                </a:solidFill>
              </a:rPr>
              <a:t>Provozovna průmyslové pece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a sušárny </a:t>
            </a:r>
            <a:r>
              <a:rPr lang="en-US" sz="1600" dirty="0" err="1">
                <a:solidFill>
                  <a:srgbClr val="FF0000"/>
                </a:solidFill>
              </a:rPr>
              <a:t>Židlochovice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702AAE2-4289-4E9F-A0B8-35F7D963EAB4}"/>
              </a:ext>
            </a:extLst>
          </p:cNvPr>
          <p:cNvSpPr/>
          <p:nvPr/>
        </p:nvSpPr>
        <p:spPr>
          <a:xfrm>
            <a:off x="5575665" y="6009431"/>
            <a:ext cx="3265302" cy="565704"/>
          </a:xfrm>
          <a:prstGeom prst="rect">
            <a:avLst/>
          </a:prstGeom>
          <a:solidFill>
            <a:srgbClr val="40404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Provozovna žárobetonové tvarovky </a:t>
            </a:r>
            <a:r>
              <a:rPr lang="en-US" sz="1600" dirty="0" err="1">
                <a:solidFill>
                  <a:srgbClr val="FF0000"/>
                </a:solidFill>
              </a:rPr>
              <a:t>Hrušovany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nad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Jevišovkou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ovéPole 4">
            <a:extLst>
              <a:ext uri="{FF2B5EF4-FFF2-40B4-BE49-F238E27FC236}">
                <a16:creationId xmlns:a16="http://schemas.microsoft.com/office/drawing/2014/main" id="{B9EA253F-FB9A-4BEC-846F-958B518C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663" y="3003897"/>
            <a:ext cx="3148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cs-CZ" sz="1800" dirty="0" err="1">
                <a:latin typeface="+mn-lt"/>
              </a:rPr>
              <a:t>Název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společnosti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vychází</a:t>
            </a:r>
            <a:r>
              <a:rPr lang="en-US" altLang="cs-CZ" sz="1800" dirty="0">
                <a:latin typeface="+mn-lt"/>
              </a:rPr>
              <a:t> ze </a:t>
            </a:r>
            <a:r>
              <a:rPr lang="en-US" altLang="cs-CZ" sz="1800" dirty="0" err="1">
                <a:latin typeface="+mn-lt"/>
              </a:rPr>
              <a:t>jmen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vlastníků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společnosti</a:t>
            </a:r>
            <a:r>
              <a:rPr lang="cs-CZ" altLang="cs-CZ" sz="1800" dirty="0">
                <a:latin typeface="+mn-lt"/>
              </a:rPr>
              <a:t>:</a:t>
            </a:r>
            <a:endParaRPr lang="en-US" altLang="cs-CZ" sz="1800" dirty="0">
              <a:latin typeface="+mn-lt"/>
            </a:endParaRPr>
          </a:p>
        </p:txBody>
      </p:sp>
      <p:grpSp>
        <p:nvGrpSpPr>
          <p:cNvPr id="9" name="Skupina 18">
            <a:extLst>
              <a:ext uri="{FF2B5EF4-FFF2-40B4-BE49-F238E27FC236}">
                <a16:creationId xmlns:a16="http://schemas.microsoft.com/office/drawing/2014/main" id="{F6124507-054B-48A8-ACB9-8CE4391DAAD0}"/>
              </a:ext>
            </a:extLst>
          </p:cNvPr>
          <p:cNvGrpSpPr>
            <a:grpSpLocks/>
          </p:cNvGrpSpPr>
          <p:nvPr/>
        </p:nvGrpSpPr>
        <p:grpSpPr bwMode="auto">
          <a:xfrm>
            <a:off x="0" y="1205901"/>
            <a:ext cx="9930067" cy="2465402"/>
            <a:chOff x="976" y="2439039"/>
            <a:chExt cx="9517327" cy="6560953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073D5CAE-448D-4D53-AD8C-22007042CF7C}"/>
                </a:ext>
              </a:extLst>
            </p:cNvPr>
            <p:cNvSpPr/>
            <p:nvPr/>
          </p:nvSpPr>
          <p:spPr bwMode="auto">
            <a:xfrm>
              <a:off x="976" y="2439039"/>
              <a:ext cx="8763932" cy="2737996"/>
            </a:xfrm>
            <a:prstGeom prst="rect">
              <a:avLst/>
            </a:prstGeom>
            <a:solidFill>
              <a:srgbClr val="D20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13" name="TextovéPole 8">
              <a:extLst>
                <a:ext uri="{FF2B5EF4-FFF2-40B4-BE49-F238E27FC236}">
                  <a16:creationId xmlns:a16="http://schemas.microsoft.com/office/drawing/2014/main" id="{E89DE8E4-1B9F-4D6F-B1DE-4D149AFE2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832" y="5314229"/>
              <a:ext cx="3604471" cy="36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cs-CZ" altLang="cs-CZ" sz="2800" b="1" dirty="0">
                  <a:latin typeface="Arial" panose="020B0604020202020204" pitchFamily="34" charset="0"/>
                </a:rPr>
                <a:t>     Radim </a:t>
              </a:r>
              <a:r>
                <a:rPr lang="cs-CZ" altLang="cs-CZ" sz="28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</a:t>
              </a:r>
              <a:r>
                <a:rPr lang="cs-CZ" altLang="cs-CZ" sz="2800" b="1" dirty="0" err="1">
                  <a:latin typeface="Arial" panose="020B0604020202020204" pitchFamily="34" charset="0"/>
                </a:rPr>
                <a:t>edl</a:t>
              </a:r>
              <a:endParaRPr lang="cs-CZ" altLang="cs-CZ" sz="2800" b="1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cs-CZ" altLang="cs-CZ" sz="2800" b="1" spc="50" dirty="0">
                  <a:latin typeface="Arial" panose="020B0604020202020204" pitchFamily="34" charset="0"/>
                </a:rPr>
                <a:t>                </a:t>
              </a:r>
              <a:r>
                <a:rPr lang="cs-CZ" altLang="cs-CZ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endParaRPr lang="cs-CZ" altLang="cs-CZ" sz="2800" b="1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cs-CZ" altLang="cs-CZ" sz="2800" b="1" spc="10" dirty="0">
                  <a:latin typeface="Arial" panose="020B0604020202020204" pitchFamily="34" charset="0"/>
                </a:rPr>
                <a:t>     	 </a:t>
              </a:r>
              <a:r>
                <a:rPr lang="cs-CZ" altLang="cs-CZ" sz="2800" b="1" dirty="0">
                  <a:latin typeface="Arial" panose="020B0604020202020204" pitchFamily="34" charset="0"/>
                </a:rPr>
                <a:t>Jiří </a:t>
              </a:r>
              <a:r>
                <a:rPr lang="cs-CZ" altLang="cs-CZ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cs-CZ" altLang="cs-CZ" sz="2800" b="1" dirty="0">
                  <a:latin typeface="Arial" panose="020B0604020202020204" pitchFamily="34" charset="0"/>
                </a:rPr>
                <a:t>rhák</a:t>
              </a:r>
            </a:p>
          </p:txBody>
        </p:sp>
      </p:grpSp>
      <p:grpSp>
        <p:nvGrpSpPr>
          <p:cNvPr id="14" name="Skupina 17">
            <a:extLst>
              <a:ext uri="{FF2B5EF4-FFF2-40B4-BE49-F238E27FC236}">
                <a16:creationId xmlns:a16="http://schemas.microsoft.com/office/drawing/2014/main" id="{377199D1-8F64-4425-AB18-9AAD2804671B}"/>
              </a:ext>
            </a:extLst>
          </p:cNvPr>
          <p:cNvGrpSpPr>
            <a:grpSpLocks/>
          </p:cNvGrpSpPr>
          <p:nvPr/>
        </p:nvGrpSpPr>
        <p:grpSpPr bwMode="auto">
          <a:xfrm>
            <a:off x="5922577" y="-405590"/>
            <a:ext cx="3019199" cy="2652031"/>
            <a:chOff x="201701" y="2086019"/>
            <a:chExt cx="4226282" cy="3711130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90777BC-295E-4F6B-B61A-6A6B07E8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462" y="2086019"/>
              <a:ext cx="2474521" cy="3711130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9006968C-F6C3-45B4-9876-3B0D6AB67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01" y="2513095"/>
              <a:ext cx="2189369" cy="3284054"/>
            </a:xfrm>
            <a:prstGeom prst="rect">
              <a:avLst/>
            </a:prstGeom>
          </p:spPr>
        </p:pic>
      </p:grpSp>
      <p:sp>
        <p:nvSpPr>
          <p:cNvPr id="17" name="TextovéPole 3">
            <a:extLst>
              <a:ext uri="{FF2B5EF4-FFF2-40B4-BE49-F238E27FC236}">
                <a16:creationId xmlns:a16="http://schemas.microsoft.com/office/drawing/2014/main" id="{21770DB4-208F-4731-8F64-C5A1AFCC2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1014"/>
            <a:ext cx="5720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  <a:defRPr/>
            </a:pPr>
            <a:r>
              <a:rPr lang="en-US" altLang="cs-CZ" sz="1600" i="1" dirty="0">
                <a:solidFill>
                  <a:schemeClr val="bg1"/>
                </a:solidFill>
              </a:rPr>
              <a:t>„LAC, </a:t>
            </a:r>
            <a:r>
              <a:rPr lang="en-US" altLang="cs-CZ" sz="1600" i="1" dirty="0" err="1">
                <a:solidFill>
                  <a:schemeClr val="bg1"/>
                </a:solidFill>
              </a:rPr>
              <a:t>s.r.o.</a:t>
            </a:r>
            <a:r>
              <a:rPr lang="en-US" altLang="cs-CZ" sz="1600" i="1" dirty="0">
                <a:solidFill>
                  <a:schemeClr val="bg1"/>
                </a:solidFill>
              </a:rPr>
              <a:t> je </a:t>
            </a:r>
            <a:r>
              <a:rPr lang="en-US" altLang="cs-CZ" sz="1600" i="1" dirty="0" err="1">
                <a:solidFill>
                  <a:schemeClr val="bg1"/>
                </a:solidFill>
              </a:rPr>
              <a:t>ryze</a:t>
            </a:r>
            <a:r>
              <a:rPr lang="en-US" altLang="cs-CZ" sz="1600" i="1" dirty="0">
                <a:solidFill>
                  <a:schemeClr val="bg1"/>
                </a:solidFill>
              </a:rPr>
              <a:t> </a:t>
            </a:r>
            <a:r>
              <a:rPr lang="en-US" altLang="cs-CZ" sz="1600" i="1" dirty="0" err="1">
                <a:solidFill>
                  <a:schemeClr val="bg1"/>
                </a:solidFill>
              </a:rPr>
              <a:t>česká</a:t>
            </a:r>
            <a:r>
              <a:rPr lang="en-US" altLang="cs-CZ" sz="1600" i="1" dirty="0">
                <a:solidFill>
                  <a:schemeClr val="bg1"/>
                </a:solidFill>
              </a:rPr>
              <a:t> </a:t>
            </a:r>
            <a:r>
              <a:rPr lang="en-US" altLang="cs-CZ" sz="1600" i="1" dirty="0" err="1">
                <a:solidFill>
                  <a:schemeClr val="bg1"/>
                </a:solidFill>
              </a:rPr>
              <a:t>společnost</a:t>
            </a:r>
            <a:r>
              <a:rPr lang="en-US" altLang="cs-CZ" sz="1600" i="1" dirty="0">
                <a:solidFill>
                  <a:schemeClr val="bg1"/>
                </a:solidFill>
              </a:rPr>
              <a:t>, </a:t>
            </a:r>
            <a:r>
              <a:rPr lang="en-US" altLang="cs-CZ" sz="1600" i="1" dirty="0" err="1">
                <a:solidFill>
                  <a:schemeClr val="bg1"/>
                </a:solidFill>
              </a:rPr>
              <a:t>která</a:t>
            </a:r>
            <a:r>
              <a:rPr lang="en-US" altLang="cs-CZ" sz="1600" i="1" dirty="0">
                <a:solidFill>
                  <a:schemeClr val="bg1"/>
                </a:solidFill>
              </a:rPr>
              <a:t> se </a:t>
            </a:r>
            <a:r>
              <a:rPr lang="en-US" altLang="cs-CZ" sz="1600" i="1" dirty="0" err="1">
                <a:solidFill>
                  <a:schemeClr val="bg1"/>
                </a:solidFill>
              </a:rPr>
              <a:t>vypracovala</a:t>
            </a:r>
            <a:br>
              <a:rPr lang="cs-CZ" altLang="cs-CZ" sz="1600" i="1" dirty="0">
                <a:solidFill>
                  <a:schemeClr val="bg1"/>
                </a:solidFill>
              </a:rPr>
            </a:br>
            <a:r>
              <a:rPr lang="en-US" altLang="cs-CZ" sz="1600" i="1" dirty="0">
                <a:solidFill>
                  <a:schemeClr val="bg1"/>
                </a:solidFill>
              </a:rPr>
              <a:t>z </a:t>
            </a:r>
            <a:r>
              <a:rPr lang="en-US" altLang="cs-CZ" sz="1600" i="1" dirty="0" err="1">
                <a:solidFill>
                  <a:schemeClr val="bg1"/>
                </a:solidFill>
              </a:rPr>
              <a:t>garáže</a:t>
            </a:r>
            <a:r>
              <a:rPr lang="en-US" altLang="cs-CZ" sz="1600" i="1" dirty="0">
                <a:solidFill>
                  <a:schemeClr val="bg1"/>
                </a:solidFill>
              </a:rPr>
              <a:t> 10x10 m </a:t>
            </a:r>
            <a:r>
              <a:rPr lang="en-US" altLang="cs-CZ" sz="1600" i="1" dirty="0" err="1">
                <a:solidFill>
                  <a:schemeClr val="bg1"/>
                </a:solidFill>
              </a:rPr>
              <a:t>až</a:t>
            </a:r>
            <a:r>
              <a:rPr lang="en-US" altLang="cs-CZ" sz="1600" i="1" dirty="0">
                <a:solidFill>
                  <a:schemeClr val="bg1"/>
                </a:solidFill>
              </a:rPr>
              <a:t> do </a:t>
            </a:r>
            <a:r>
              <a:rPr lang="en-US" altLang="cs-CZ" sz="1600" i="1" dirty="0" err="1">
                <a:solidFill>
                  <a:schemeClr val="bg1"/>
                </a:solidFill>
              </a:rPr>
              <a:t>výrobních</a:t>
            </a:r>
            <a:r>
              <a:rPr lang="en-US" altLang="cs-CZ" sz="1600" i="1" dirty="0">
                <a:solidFill>
                  <a:schemeClr val="bg1"/>
                </a:solidFill>
              </a:rPr>
              <a:t>, </a:t>
            </a:r>
            <a:r>
              <a:rPr lang="en-US" altLang="cs-CZ" sz="1600" i="1" dirty="0" err="1">
                <a:solidFill>
                  <a:schemeClr val="bg1"/>
                </a:solidFill>
              </a:rPr>
              <a:t>skladovacích</a:t>
            </a:r>
            <a:br>
              <a:rPr lang="cs-CZ" altLang="cs-CZ" sz="1600" i="1" dirty="0">
                <a:solidFill>
                  <a:schemeClr val="bg1"/>
                </a:solidFill>
              </a:rPr>
            </a:br>
            <a:r>
              <a:rPr lang="en-US" altLang="cs-CZ" sz="1600" i="1" dirty="0">
                <a:solidFill>
                  <a:schemeClr val="bg1"/>
                </a:solidFill>
              </a:rPr>
              <a:t>a </a:t>
            </a:r>
            <a:r>
              <a:rPr lang="en-US" altLang="cs-CZ" sz="1600" i="1" dirty="0" err="1">
                <a:solidFill>
                  <a:schemeClr val="bg1"/>
                </a:solidFill>
              </a:rPr>
              <a:t>administrativních</a:t>
            </a:r>
            <a:r>
              <a:rPr lang="en-US" altLang="cs-CZ" sz="1600" i="1" dirty="0">
                <a:solidFill>
                  <a:schemeClr val="bg1"/>
                </a:solidFill>
              </a:rPr>
              <a:t> </a:t>
            </a:r>
            <a:r>
              <a:rPr lang="en-US" altLang="cs-CZ" sz="1600" i="1" dirty="0" err="1">
                <a:solidFill>
                  <a:schemeClr val="bg1"/>
                </a:solidFill>
              </a:rPr>
              <a:t>prostor</a:t>
            </a:r>
            <a:r>
              <a:rPr lang="en-US" altLang="cs-CZ" sz="1600" i="1" dirty="0">
                <a:solidFill>
                  <a:schemeClr val="bg1"/>
                </a:solidFill>
              </a:rPr>
              <a:t> o </a:t>
            </a:r>
            <a:r>
              <a:rPr lang="en-US" altLang="cs-CZ" sz="1600" i="1" dirty="0" err="1">
                <a:solidFill>
                  <a:schemeClr val="bg1"/>
                </a:solidFill>
              </a:rPr>
              <a:t>celkové</a:t>
            </a:r>
            <a:r>
              <a:rPr lang="en-US" altLang="cs-CZ" sz="1600" i="1" dirty="0">
                <a:solidFill>
                  <a:schemeClr val="bg1"/>
                </a:solidFill>
              </a:rPr>
              <a:t> </a:t>
            </a:r>
            <a:r>
              <a:rPr lang="en-US" altLang="cs-CZ" sz="1600" i="1" dirty="0" err="1">
                <a:solidFill>
                  <a:schemeClr val="bg1"/>
                </a:solidFill>
              </a:rPr>
              <a:t>ploše</a:t>
            </a:r>
            <a:r>
              <a:rPr lang="en-US" altLang="cs-CZ" sz="1600" i="1" dirty="0">
                <a:solidFill>
                  <a:schemeClr val="bg1"/>
                </a:solidFill>
              </a:rPr>
              <a:t> 25 000 m</a:t>
            </a:r>
            <a:r>
              <a:rPr lang="en-US" altLang="cs-CZ" sz="1600" i="1" baseline="30000" dirty="0">
                <a:solidFill>
                  <a:schemeClr val="bg1"/>
                </a:solidFill>
              </a:rPr>
              <a:t>2</a:t>
            </a:r>
            <a:r>
              <a:rPr lang="en-US" altLang="cs-CZ" sz="1600" i="1" dirty="0">
                <a:solidFill>
                  <a:schemeClr val="bg1"/>
                </a:solidFill>
              </a:rPr>
              <a:t>.“</a:t>
            </a:r>
            <a:endParaRPr lang="en-US" altLang="cs-CZ" sz="1600" dirty="0">
              <a:solidFill>
                <a:schemeClr val="bg1"/>
              </a:solidFill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604EDA4-F431-4C33-A721-A31A74146386}"/>
              </a:ext>
            </a:extLst>
          </p:cNvPr>
          <p:cNvSpPr/>
          <p:nvPr/>
        </p:nvSpPr>
        <p:spPr>
          <a:xfrm>
            <a:off x="4424685" y="4237903"/>
            <a:ext cx="58684" cy="586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4314205-658E-42E0-9F63-4EB97967E57E}"/>
              </a:ext>
            </a:extLst>
          </p:cNvPr>
          <p:cNvSpPr/>
          <p:nvPr/>
        </p:nvSpPr>
        <p:spPr>
          <a:xfrm>
            <a:off x="4978190" y="4503558"/>
            <a:ext cx="58684" cy="586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5C837363-7099-42C5-B42C-3EE511247EFD}"/>
              </a:ext>
            </a:extLst>
          </p:cNvPr>
          <p:cNvSpPr/>
          <p:nvPr/>
        </p:nvSpPr>
        <p:spPr>
          <a:xfrm>
            <a:off x="4978190" y="4576879"/>
            <a:ext cx="92656" cy="92656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962C8E-1568-4BE1-A0ED-7FA7DB5128D2}"/>
              </a:ext>
            </a:extLst>
          </p:cNvPr>
          <p:cNvSpPr txBox="1"/>
          <p:nvPr/>
        </p:nvSpPr>
        <p:spPr>
          <a:xfrm>
            <a:off x="4250827" y="398135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Praha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4F3D673-ED8B-4E89-B523-9F3F1A39C390}"/>
              </a:ext>
            </a:extLst>
          </p:cNvPr>
          <p:cNvSpPr txBox="1"/>
          <p:nvPr/>
        </p:nvSpPr>
        <p:spPr>
          <a:xfrm>
            <a:off x="4808495" y="4267245"/>
            <a:ext cx="489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Brno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418148D-90ED-418C-A2A4-8ACBCDF64136}"/>
              </a:ext>
            </a:extLst>
          </p:cNvPr>
          <p:cNvSpPr txBox="1"/>
          <p:nvPr/>
        </p:nvSpPr>
        <p:spPr>
          <a:xfrm>
            <a:off x="2838598" y="477817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sídlo společnosti LAC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Židlochovice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D9E4ED0-49F5-4184-89FD-9CA6383FC9F6}"/>
              </a:ext>
            </a:extLst>
          </p:cNvPr>
          <p:cNvSpPr/>
          <p:nvPr/>
        </p:nvSpPr>
        <p:spPr>
          <a:xfrm>
            <a:off x="302022" y="5903569"/>
            <a:ext cx="496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/>
              <a:t>Dva výrobní závody,</a:t>
            </a:r>
            <a:br>
              <a:rPr lang="cs-CZ" dirty="0"/>
            </a:br>
            <a:r>
              <a:rPr lang="cs-CZ" dirty="0"/>
              <a:t>vývoj a výroba v České republice. </a:t>
            </a:r>
            <a:endParaRPr lang="en-US" dirty="0"/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DDFAC8C-73EA-4F15-BE0C-B9D7F493DB3D}"/>
              </a:ext>
            </a:extLst>
          </p:cNvPr>
          <p:cNvCxnSpPr>
            <a:cxnSpLocks/>
          </p:cNvCxnSpPr>
          <p:nvPr/>
        </p:nvCxnSpPr>
        <p:spPr>
          <a:xfrm>
            <a:off x="247583" y="6581945"/>
            <a:ext cx="8593384" cy="20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DA291AD-1110-4CC4-A7E1-8E07D1669A44}"/>
              </a:ext>
            </a:extLst>
          </p:cNvPr>
          <p:cNvCxnSpPr/>
          <p:nvPr/>
        </p:nvCxnSpPr>
        <p:spPr>
          <a:xfrm flipV="1">
            <a:off x="247583" y="3824630"/>
            <a:ext cx="0" cy="27573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B5497280-C350-45D2-B1CD-C0287B8405C3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5024518" y="4669535"/>
            <a:ext cx="0" cy="6455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57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SV 28900_01">
            <a:extLst>
              <a:ext uri="{FF2B5EF4-FFF2-40B4-BE49-F238E27FC236}">
                <a16:creationId xmlns:a16="http://schemas.microsoft.com/office/drawing/2014/main" id="{C6D3E52F-1D34-4873-AC6C-3C499635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6937"/>
            <a:ext cx="9938500" cy="703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A6D48FD1-CD30-4DCD-869D-52EE0EA96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62" y="1535786"/>
            <a:ext cx="3025118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Páternosterová sušárna</a:t>
            </a:r>
            <a:br>
              <a:rPr lang="cs-CZ" altLang="cs-CZ" sz="1800" b="1" dirty="0">
                <a:solidFill>
                  <a:srgbClr val="FF0000"/>
                </a:solidFill>
              </a:rPr>
            </a:br>
            <a:r>
              <a:rPr lang="en-AU" altLang="cs-CZ" sz="1800" b="1" dirty="0">
                <a:solidFill>
                  <a:srgbClr val="FF0000"/>
                </a:solidFill>
              </a:rPr>
              <a:t>SV 28900/01</a:t>
            </a:r>
            <a:br>
              <a:rPr lang="cs-CZ" altLang="cs-CZ" sz="1800" b="1" dirty="0">
                <a:solidFill>
                  <a:srgbClr val="FF0000"/>
                </a:solidFill>
              </a:rPr>
            </a:br>
            <a:r>
              <a:rPr lang="en-AU" altLang="cs-CZ" sz="1800" dirty="0" err="1">
                <a:ea typeface="Arial Unicode MS" pitchFamily="34" charset="-128"/>
              </a:rPr>
              <a:t>určená</a:t>
            </a:r>
            <a:r>
              <a:rPr lang="en-AU" altLang="cs-CZ" sz="1800" dirty="0">
                <a:ea typeface="Arial Unicode MS" pitchFamily="34" charset="-128"/>
              </a:rPr>
              <a:t> pro </a:t>
            </a:r>
            <a:r>
              <a:rPr lang="en-AU" altLang="cs-CZ" sz="1800" dirty="0" err="1">
                <a:ea typeface="Arial Unicode MS" pitchFamily="34" charset="-128"/>
              </a:rPr>
              <a:t>temperování</a:t>
            </a:r>
            <a:r>
              <a:rPr lang="en-AU" altLang="cs-CZ" sz="1800" dirty="0">
                <a:ea typeface="Arial Unicode MS" pitchFamily="34" charset="-128"/>
              </a:rPr>
              <a:t> </a:t>
            </a:r>
            <a:r>
              <a:rPr lang="en-AU" altLang="cs-CZ" sz="1800" dirty="0" err="1">
                <a:ea typeface="Arial Unicode MS" pitchFamily="34" charset="-128"/>
              </a:rPr>
              <a:t>skel</a:t>
            </a:r>
            <a:r>
              <a:rPr lang="en-AU" altLang="cs-CZ" sz="1800" dirty="0">
                <a:ea typeface="Arial Unicode MS" pitchFamily="34" charset="-128"/>
              </a:rPr>
              <a:t> </a:t>
            </a:r>
            <a:r>
              <a:rPr lang="en-AU" altLang="cs-CZ" sz="1800" dirty="0" err="1">
                <a:ea typeface="Arial Unicode MS" pitchFamily="34" charset="-128"/>
              </a:rPr>
              <a:t>automobilových</a:t>
            </a:r>
            <a:r>
              <a:rPr lang="en-AU" altLang="cs-CZ" sz="1800" dirty="0">
                <a:ea typeface="Arial Unicode MS" pitchFamily="34" charset="-128"/>
              </a:rPr>
              <a:t> </a:t>
            </a:r>
            <a:r>
              <a:rPr lang="cs-CZ" altLang="cs-CZ" sz="1800" dirty="0">
                <a:ea typeface="Arial Unicode MS" pitchFamily="34" charset="-128"/>
              </a:rPr>
              <a:t>lamp</a:t>
            </a:r>
            <a:r>
              <a:rPr lang="en-AU" altLang="cs-CZ" sz="1800" dirty="0">
                <a:ea typeface="Arial Unicode MS" pitchFamily="34" charset="-128"/>
              </a:rPr>
              <a:t>.</a:t>
            </a:r>
            <a:endParaRPr lang="cs-CZ" altLang="cs-CZ" sz="1800" dirty="0">
              <a:ea typeface="Arial Unicode MS" pitchFamily="34" charset="-128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None/>
            </a:pPr>
            <a:r>
              <a:rPr lang="cs-CZ" altLang="cs-CZ" sz="1800" dirty="0">
                <a:ea typeface="Arial Unicode MS" pitchFamily="34" charset="-128"/>
              </a:rPr>
              <a:t>Max. teplota: </a:t>
            </a:r>
            <a:r>
              <a:rPr lang="cs-CZ" sz="1800" dirty="0"/>
              <a:t>10</a:t>
            </a:r>
            <a:r>
              <a:rPr lang="en-US" sz="1800" dirty="0"/>
              <a:t>0 °C</a:t>
            </a:r>
            <a:endParaRPr lang="cs-CZ" altLang="cs-CZ" sz="1800" dirty="0">
              <a:ea typeface="Arial Unicode MS" pitchFamily="34" charset="-128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98BAF29-1998-491D-A7EC-362B31B63745}"/>
              </a:ext>
            </a:extLst>
          </p:cNvPr>
          <p:cNvSpPr/>
          <p:nvPr/>
        </p:nvSpPr>
        <p:spPr>
          <a:xfrm>
            <a:off x="466762" y="5517232"/>
            <a:ext cx="263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en-US" dirty="0"/>
              <a:t>Varroc Lighting Systems</a:t>
            </a:r>
            <a:br>
              <a:rPr lang="cs-CZ" dirty="0"/>
            </a:br>
            <a:r>
              <a:rPr lang="cs-CZ" dirty="0"/>
              <a:t>Česká republika.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1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88B47636-5156-403C-BF95-A106F0EC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7045"/>
            <a:ext cx="2908692" cy="233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218584"/>
            <a:ext cx="590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Komorové a v</a:t>
            </a:r>
            <a:r>
              <a:rPr lang="en-US" sz="2800" dirty="0" err="1"/>
              <a:t>ozokomorové</a:t>
            </a:r>
            <a:br>
              <a:rPr lang="cs-CZ" sz="2800" dirty="0"/>
            </a:br>
            <a:r>
              <a:rPr lang="cs-CZ" sz="2800" dirty="0"/>
              <a:t>pece a </a:t>
            </a:r>
            <a:r>
              <a:rPr lang="en-US" sz="2800" dirty="0" err="1"/>
              <a:t>sušárny</a:t>
            </a:r>
            <a:endParaRPr lang="cs-CZ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412378" y="2420888"/>
            <a:ext cx="3887989" cy="24482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1800" dirty="0">
                <a:solidFill>
                  <a:srgbClr val="FF0000"/>
                </a:solidFill>
              </a:rPr>
              <a:t>v</a:t>
            </a:r>
            <a:r>
              <a:rPr lang="en-US" altLang="cs-CZ" sz="1800" dirty="0" err="1">
                <a:solidFill>
                  <a:srgbClr val="FF0000"/>
                </a:solidFill>
              </a:rPr>
              <a:t>ytvrzování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povrchových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vrstev</a:t>
            </a:r>
            <a:endParaRPr lang="en-US" altLang="cs-CZ" sz="1800" dirty="0"/>
          </a:p>
          <a:p>
            <a:pPr>
              <a:buClr>
                <a:schemeClr val="tx1"/>
              </a:buClr>
            </a:pPr>
            <a:r>
              <a:rPr lang="cs-CZ" altLang="cs-CZ" sz="1800" dirty="0">
                <a:solidFill>
                  <a:srgbClr val="FF0000"/>
                </a:solidFill>
              </a:rPr>
              <a:t>z</a:t>
            </a:r>
            <a:r>
              <a:rPr lang="en-US" altLang="cs-CZ" sz="1800" dirty="0" err="1">
                <a:solidFill>
                  <a:srgbClr val="FF0000"/>
                </a:solidFill>
              </a:rPr>
              <a:t>ahořování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elektrosoučástek</a:t>
            </a:r>
            <a:endParaRPr lang="en-US" altLang="cs-CZ" sz="1800" dirty="0"/>
          </a:p>
          <a:p>
            <a:pPr>
              <a:buClr>
                <a:schemeClr val="tx1"/>
              </a:buClr>
            </a:pPr>
            <a:r>
              <a:rPr lang="cs-CZ" altLang="cs-CZ" sz="1800" dirty="0">
                <a:solidFill>
                  <a:srgbClr val="FF0000"/>
                </a:solidFill>
              </a:rPr>
              <a:t>u</a:t>
            </a:r>
            <a:r>
              <a:rPr lang="en-US" altLang="cs-CZ" sz="1800" dirty="0" err="1">
                <a:solidFill>
                  <a:srgbClr val="FF0000"/>
                </a:solidFill>
              </a:rPr>
              <a:t>mělé</a:t>
            </a:r>
            <a:r>
              <a:rPr lang="en-US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 err="1">
                <a:solidFill>
                  <a:srgbClr val="FF0000"/>
                </a:solidFill>
              </a:rPr>
              <a:t>stárnutí</a:t>
            </a:r>
            <a:r>
              <a:rPr lang="en-US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 err="1"/>
              <a:t>hliníkových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profilů</a:t>
            </a:r>
            <a:endParaRPr lang="en-US" altLang="cs-CZ" sz="1800" dirty="0"/>
          </a:p>
          <a:p>
            <a:pPr>
              <a:buClr>
                <a:schemeClr val="tx1"/>
              </a:buClr>
            </a:pPr>
            <a:r>
              <a:rPr lang="cs-CZ" altLang="cs-CZ" sz="1800" dirty="0">
                <a:solidFill>
                  <a:srgbClr val="FF0000"/>
                </a:solidFill>
              </a:rPr>
              <a:t>v</a:t>
            </a:r>
            <a:r>
              <a:rPr lang="en-US" altLang="cs-CZ" sz="1800" dirty="0" err="1">
                <a:solidFill>
                  <a:srgbClr val="FF0000"/>
                </a:solidFill>
              </a:rPr>
              <a:t>ysoušení</a:t>
            </a:r>
            <a:endParaRPr lang="en-US" altLang="cs-CZ" sz="1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1800" dirty="0">
                <a:solidFill>
                  <a:srgbClr val="FF0000"/>
                </a:solidFill>
              </a:rPr>
              <a:t>v</a:t>
            </a:r>
            <a:r>
              <a:rPr lang="en-US" altLang="cs-CZ" sz="1800" dirty="0" err="1">
                <a:solidFill>
                  <a:srgbClr val="FF0000"/>
                </a:solidFill>
              </a:rPr>
              <a:t>ulkanizace</a:t>
            </a:r>
            <a:endParaRPr lang="en-US" altLang="cs-CZ" sz="1800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herufek\Desktop\DR088949.png">
            <a:extLst>
              <a:ext uri="{FF2B5EF4-FFF2-40B4-BE49-F238E27FC236}">
                <a16:creationId xmlns:a16="http://schemas.microsoft.com/office/drawing/2014/main" id="{002ADB66-5BAB-4523-9334-6D843DDC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75" y="-387424"/>
            <a:ext cx="4461774" cy="66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1B7C8EBB-268D-4F6F-BA7B-097704AE8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113" y="5437760"/>
            <a:ext cx="29841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None/>
            </a:pPr>
            <a:r>
              <a:rPr lang="en-AU" altLang="cs-CZ" sz="1800" b="1" dirty="0" err="1">
                <a:solidFill>
                  <a:srgbClr val="FF0000"/>
                </a:solidFill>
              </a:rPr>
              <a:t>Atypická</a:t>
            </a:r>
            <a:r>
              <a:rPr lang="en-AU" altLang="cs-CZ" sz="1800" b="1" dirty="0">
                <a:solidFill>
                  <a:srgbClr val="FF0000"/>
                </a:solidFill>
              </a:rPr>
              <a:t> </a:t>
            </a:r>
            <a:r>
              <a:rPr lang="en-AU" altLang="cs-CZ" sz="1800" b="1" dirty="0" err="1">
                <a:solidFill>
                  <a:srgbClr val="FF0000"/>
                </a:solidFill>
              </a:rPr>
              <a:t>vozokomorová</a:t>
            </a:r>
            <a:r>
              <a:rPr lang="en-AU" altLang="cs-CZ" sz="1800" b="1" dirty="0">
                <a:solidFill>
                  <a:srgbClr val="FF0000"/>
                </a:solidFill>
              </a:rPr>
              <a:t> </a:t>
            </a:r>
            <a:r>
              <a:rPr lang="en-AU" altLang="cs-CZ" sz="1800" b="1" dirty="0" err="1">
                <a:solidFill>
                  <a:srgbClr val="FF0000"/>
                </a:solidFill>
              </a:rPr>
              <a:t>sušárna</a:t>
            </a:r>
            <a:r>
              <a:rPr lang="en-AU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SVK 50000/03</a:t>
            </a:r>
            <a:br>
              <a:rPr lang="cs-CZ" altLang="cs-CZ" sz="1800" b="1" dirty="0">
                <a:solidFill>
                  <a:srgbClr val="FF0000"/>
                </a:solidFill>
              </a:rPr>
            </a:br>
            <a:r>
              <a:rPr lang="cs-CZ" altLang="cs-CZ" sz="1800" dirty="0"/>
              <a:t>pro stárnutí hliníkových profilů po extruzi.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75D650D-598D-4255-98BE-E0F667A53221}"/>
              </a:ext>
            </a:extLst>
          </p:cNvPr>
          <p:cNvSpPr/>
          <p:nvPr/>
        </p:nvSpPr>
        <p:spPr>
          <a:xfrm>
            <a:off x="6372200" y="5714759"/>
            <a:ext cx="263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Vyrobeno pro</a:t>
            </a:r>
            <a:br>
              <a:rPr lang="cs-CZ" dirty="0"/>
            </a:br>
            <a:r>
              <a:rPr lang="en-US" dirty="0" err="1"/>
              <a:t>Seco</a:t>
            </a:r>
            <a:r>
              <a:rPr lang="en-US" dirty="0"/>
              <a:t> Warwick </a:t>
            </a:r>
            <a:r>
              <a:rPr lang="cs-CZ" dirty="0"/>
              <a:t>Rumunsko</a:t>
            </a:r>
            <a:r>
              <a:rPr lang="en-US" dirty="0"/>
              <a:t>  </a:t>
            </a:r>
            <a:r>
              <a:rPr lang="cs-CZ" dirty="0"/>
              <a:t>a </a:t>
            </a:r>
            <a:r>
              <a:rPr lang="en-US" dirty="0"/>
              <a:t>Kirchhoff Pol</a:t>
            </a:r>
            <a:r>
              <a:rPr lang="cs-CZ" dirty="0" err="1"/>
              <a:t>sko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6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7E0437-8608-4CA7-8148-ABB925A86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710" r="7191" b="19222"/>
          <a:stretch/>
        </p:blipFill>
        <p:spPr>
          <a:xfrm>
            <a:off x="0" y="1316596"/>
            <a:ext cx="9144000" cy="554140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E8FB9FE-9A61-4F57-A9EB-4FA3AFA4F800}"/>
              </a:ext>
            </a:extLst>
          </p:cNvPr>
          <p:cNvSpPr/>
          <p:nvPr/>
        </p:nvSpPr>
        <p:spPr>
          <a:xfrm>
            <a:off x="0" y="5373216"/>
            <a:ext cx="6660232" cy="864096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265873A5-BB1B-43CF-8726-A9D086681E96}"/>
              </a:ext>
            </a:extLst>
          </p:cNvPr>
          <p:cNvSpPr txBox="1">
            <a:spLocks/>
          </p:cNvSpPr>
          <p:nvPr/>
        </p:nvSpPr>
        <p:spPr>
          <a:xfrm>
            <a:off x="502706" y="5458812"/>
            <a:ext cx="6013510" cy="706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KNC/H 1500/85 </a:t>
            </a:r>
            <a:r>
              <a:rPr lang="cs-CZ" sz="1800" dirty="0">
                <a:solidFill>
                  <a:schemeClr val="bg1"/>
                </a:solidFill>
              </a:rPr>
              <a:t>komorová pec s nucenou cirkulací atmosféry.</a:t>
            </a:r>
            <a:endParaRPr lang="en-US" sz="18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Max.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teplota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cs-CZ" sz="1800" dirty="0">
                <a:solidFill>
                  <a:schemeClr val="bg1"/>
                </a:solidFill>
              </a:rPr>
              <a:t>8</a:t>
            </a:r>
            <a:r>
              <a:rPr lang="en-US" sz="1800" dirty="0">
                <a:solidFill>
                  <a:schemeClr val="bg1"/>
                </a:solidFill>
              </a:rPr>
              <a:t>50 °C</a:t>
            </a:r>
          </a:p>
        </p:txBody>
      </p:sp>
    </p:spTree>
    <p:extLst>
      <p:ext uri="{BB962C8B-B14F-4D97-AF65-F5344CB8AC3E}">
        <p14:creationId xmlns:p14="http://schemas.microsoft.com/office/powerpoint/2010/main" val="3294596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E952CF-AE9A-41EC-A3DA-EBF622E4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/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E8FB9FE-9A61-4F57-A9EB-4FA3AFA4F800}"/>
              </a:ext>
            </a:extLst>
          </p:cNvPr>
          <p:cNvSpPr/>
          <p:nvPr/>
        </p:nvSpPr>
        <p:spPr>
          <a:xfrm>
            <a:off x="0" y="2276872"/>
            <a:ext cx="7236296" cy="864096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265873A5-BB1B-43CF-8726-A9D086681E96}"/>
              </a:ext>
            </a:extLst>
          </p:cNvPr>
          <p:cNvSpPr txBox="1">
            <a:spLocks/>
          </p:cNvSpPr>
          <p:nvPr/>
        </p:nvSpPr>
        <p:spPr>
          <a:xfrm>
            <a:off x="395536" y="2362468"/>
            <a:ext cx="6912935" cy="706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SVKP 20000/03 </a:t>
            </a:r>
            <a:r>
              <a:rPr lang="cs-CZ" sz="1800" dirty="0" err="1">
                <a:solidFill>
                  <a:schemeClr val="bg1"/>
                </a:solidFill>
              </a:rPr>
              <a:t>vozokomorová</a:t>
            </a:r>
            <a:r>
              <a:rPr lang="cs-CZ" sz="1800" dirty="0">
                <a:solidFill>
                  <a:schemeClr val="bg1"/>
                </a:solidFill>
              </a:rPr>
              <a:t> </a:t>
            </a:r>
            <a:r>
              <a:rPr lang="cs-CZ" sz="1800" dirty="0" err="1">
                <a:solidFill>
                  <a:schemeClr val="bg1"/>
                </a:solidFill>
              </a:rPr>
              <a:t>sušána</a:t>
            </a:r>
            <a:r>
              <a:rPr lang="cs-CZ" sz="1800" dirty="0">
                <a:solidFill>
                  <a:schemeClr val="bg1"/>
                </a:solidFill>
              </a:rPr>
              <a:t> s nucenou cirkulací atmosféry.</a:t>
            </a:r>
            <a:endParaRPr lang="en-US" sz="18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cs-CZ" sz="1800" dirty="0">
                <a:solidFill>
                  <a:schemeClr val="bg1"/>
                </a:solidFill>
              </a:rPr>
              <a:t>Max.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teplota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cs-CZ" sz="1800" dirty="0">
                <a:solidFill>
                  <a:schemeClr val="bg1"/>
                </a:solidFill>
              </a:rPr>
              <a:t>300</a:t>
            </a:r>
            <a:r>
              <a:rPr lang="en-US" sz="1800" dirty="0">
                <a:solidFill>
                  <a:schemeClr val="bg1"/>
                </a:solidFill>
              </a:rPr>
              <a:t> °C</a:t>
            </a:r>
          </a:p>
        </p:txBody>
      </p:sp>
    </p:spTree>
    <p:extLst>
      <p:ext uri="{BB962C8B-B14F-4D97-AF65-F5344CB8AC3E}">
        <p14:creationId xmlns:p14="http://schemas.microsoft.com/office/powerpoint/2010/main" val="3649970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Zástupný symbol pro obsah 5">
            <a:extLst>
              <a:ext uri="{FF2B5EF4-FFF2-40B4-BE49-F238E27FC236}">
                <a16:creationId xmlns:a16="http://schemas.microsoft.com/office/drawing/2014/main" id="{B576D59F-26F3-4B89-96A6-DBA396682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94" y="1649896"/>
            <a:ext cx="2348515" cy="629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6">
            <a:extLst>
              <a:ext uri="{FF2B5EF4-FFF2-40B4-BE49-F238E27FC236}">
                <a16:creationId xmlns:a16="http://schemas.microsoft.com/office/drawing/2014/main" id="{C40A575C-C555-4FE7-8EED-CF860B3AD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53" y="2502554"/>
            <a:ext cx="1942996" cy="9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7">
            <a:extLst>
              <a:ext uri="{FF2B5EF4-FFF2-40B4-BE49-F238E27FC236}">
                <a16:creationId xmlns:a16="http://schemas.microsoft.com/office/drawing/2014/main" id="{37A57271-3A19-49EC-9528-0F7BF4EB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56" y="4805667"/>
            <a:ext cx="1958790" cy="75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ázek 8">
            <a:extLst>
              <a:ext uri="{FF2B5EF4-FFF2-40B4-BE49-F238E27FC236}">
                <a16:creationId xmlns:a16="http://schemas.microsoft.com/office/drawing/2014/main" id="{6E8CCEB0-1F03-4D57-BDD9-7466B81F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5" y="4944444"/>
            <a:ext cx="823892" cy="93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Obrázek 9">
            <a:extLst>
              <a:ext uri="{FF2B5EF4-FFF2-40B4-BE49-F238E27FC236}">
                <a16:creationId xmlns:a16="http://schemas.microsoft.com/office/drawing/2014/main" id="{7D89AA12-D4BE-4189-BFA5-C9DFF30B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26272"/>
            <a:ext cx="1254347" cy="93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Obrázek 10">
            <a:extLst>
              <a:ext uri="{FF2B5EF4-FFF2-40B4-BE49-F238E27FC236}">
                <a16:creationId xmlns:a16="http://schemas.microsoft.com/office/drawing/2014/main" id="{E5AA9DA2-F068-4020-B8CA-93001A0DC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5" y="6066341"/>
            <a:ext cx="2588659" cy="42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Obrázek 11">
            <a:extLst>
              <a:ext uri="{FF2B5EF4-FFF2-40B4-BE49-F238E27FC236}">
                <a16:creationId xmlns:a16="http://schemas.microsoft.com/office/drawing/2014/main" id="{CCA0101A-AD2D-4D9F-B908-94803902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44017"/>
            <a:ext cx="1210647" cy="4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Obrázek 12">
            <a:extLst>
              <a:ext uri="{FF2B5EF4-FFF2-40B4-BE49-F238E27FC236}">
                <a16:creationId xmlns:a16="http://schemas.microsoft.com/office/drawing/2014/main" id="{FA24335C-8229-4FB6-87A4-AA30A730F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6478" r="4298" b="24594"/>
          <a:stretch>
            <a:fillRect/>
          </a:stretch>
        </p:blipFill>
        <p:spPr bwMode="auto">
          <a:xfrm>
            <a:off x="6483067" y="5970210"/>
            <a:ext cx="2100214" cy="4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Obrázek 13">
            <a:extLst>
              <a:ext uri="{FF2B5EF4-FFF2-40B4-BE49-F238E27FC236}">
                <a16:creationId xmlns:a16="http://schemas.microsoft.com/office/drawing/2014/main" id="{DDB9CC1B-4D40-4349-B66F-BE772E75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71" y="3697174"/>
            <a:ext cx="1799560" cy="79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74EBA845-7645-4219-A4D1-C62AF3FA1487}"/>
              </a:ext>
            </a:extLst>
          </p:cNvPr>
          <p:cNvSpPr/>
          <p:nvPr/>
        </p:nvSpPr>
        <p:spPr>
          <a:xfrm>
            <a:off x="5373841" y="0"/>
            <a:ext cx="3770159" cy="1340767"/>
          </a:xfrm>
          <a:prstGeom prst="rect">
            <a:avLst/>
          </a:prstGeom>
          <a:solidFill>
            <a:srgbClr val="40404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22960">
              <a:defRPr/>
            </a:pPr>
            <a:r>
              <a:rPr lang="cs-CZ" sz="3200" dirty="0">
                <a:solidFill>
                  <a:schemeClr val="tx1"/>
                </a:solidFill>
              </a:rPr>
              <a:t>Reference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FBE76C-4D8D-450F-A478-2F6A9C1789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" y="1340767"/>
            <a:ext cx="5378258" cy="3585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C41F21-6D02-4F8D-9C5F-6C2FC2331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8575" r="542" b="-398"/>
          <a:stretch/>
        </p:blipFill>
        <p:spPr>
          <a:xfrm>
            <a:off x="3773891" y="3542678"/>
            <a:ext cx="5370109" cy="332973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048652F-00B3-48AC-BDCF-02D51FF8B528}"/>
              </a:ext>
            </a:extLst>
          </p:cNvPr>
          <p:cNvSpPr/>
          <p:nvPr/>
        </p:nvSpPr>
        <p:spPr>
          <a:xfrm>
            <a:off x="3718119" y="1240713"/>
            <a:ext cx="5425881" cy="2301965"/>
          </a:xfrm>
          <a:prstGeom prst="rect">
            <a:avLst/>
          </a:prstGeom>
          <a:solidFill>
            <a:srgbClr val="40404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>
              <a:defRPr/>
            </a:pPr>
            <a:r>
              <a:rPr lang="cs-CZ" sz="2400" dirty="0">
                <a:solidFill>
                  <a:schemeClr val="tx1"/>
                </a:solidFill>
              </a:rPr>
              <a:t>Výroba pecí a sušáren </a:t>
            </a:r>
            <a:r>
              <a:rPr lang="en-US" sz="2400" dirty="0" err="1">
                <a:solidFill>
                  <a:srgbClr val="FF0000"/>
                </a:solidFill>
              </a:rPr>
              <a:t>Židlochovice</a:t>
            </a:r>
            <a:endParaRPr lang="cs-CZ" sz="2400" dirty="0">
              <a:solidFill>
                <a:srgbClr val="FF0000"/>
              </a:solidFill>
            </a:endParaRPr>
          </a:p>
          <a:p>
            <a:pPr marL="457200">
              <a:spcBef>
                <a:spcPts val="1200"/>
              </a:spcBef>
              <a:defRPr/>
            </a:pPr>
            <a:r>
              <a:rPr lang="cs-CZ" dirty="0">
                <a:solidFill>
                  <a:schemeClr val="tx1"/>
                </a:solidFill>
              </a:rPr>
              <a:t>Nová výrobní hala nám umožňuje zefektivnit výrobní proces a vyrábět ještě kvalitnější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produkty pro naše zákazníky.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9607674-4858-4C10-B5B8-0F24B850688C}"/>
              </a:ext>
            </a:extLst>
          </p:cNvPr>
          <p:cNvSpPr/>
          <p:nvPr/>
        </p:nvSpPr>
        <p:spPr>
          <a:xfrm>
            <a:off x="0" y="3542679"/>
            <a:ext cx="3779908" cy="331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J</a:t>
            </a:r>
            <a:r>
              <a:rPr lang="en-US" dirty="0" err="1">
                <a:solidFill>
                  <a:schemeClr val="tx1"/>
                </a:solidFill>
              </a:rPr>
              <a:t>eden</a:t>
            </a:r>
            <a:r>
              <a:rPr lang="en-US" dirty="0">
                <a:solidFill>
                  <a:schemeClr val="tx1"/>
                </a:solidFill>
              </a:rPr>
              <a:t> z </a:t>
            </a:r>
            <a:r>
              <a:rPr lang="en-US" dirty="0" err="1">
                <a:solidFill>
                  <a:schemeClr val="tx1"/>
                </a:solidFill>
              </a:rPr>
              <a:t>největších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českých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výrobců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cs-CZ" dirty="0">
                <a:solidFill>
                  <a:srgbClr val="FF0000"/>
                </a:solidFill>
              </a:rPr>
              <a:t>4 </a:t>
            </a:r>
            <a:r>
              <a:rPr lang="en-US" dirty="0">
                <a:solidFill>
                  <a:srgbClr val="FF0000"/>
                </a:solidFill>
              </a:rPr>
              <a:t>000 </a:t>
            </a:r>
            <a:r>
              <a:rPr lang="cs-CZ" dirty="0">
                <a:solidFill>
                  <a:srgbClr val="FF0000"/>
                </a:solidFill>
              </a:rPr>
              <a:t>doposud vyrobených pecí a sušáren</a:t>
            </a:r>
            <a:endParaRPr lang="cs-CZ" dirty="0">
              <a:solidFill>
                <a:schemeClr val="tx1"/>
              </a:solidFill>
            </a:endParaRPr>
          </a:p>
          <a:p>
            <a:pPr marL="457200" indent="-285750">
              <a:buFont typeface="Arial" panose="020B0604020202020204" pitchFamily="34" charset="0"/>
              <a:buChar char="•"/>
              <a:defRPr/>
            </a:pPr>
            <a:r>
              <a:rPr lang="cs-CZ" spc="-1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52 </a:t>
            </a:r>
            <a:r>
              <a:rPr lang="cs-CZ" dirty="0">
                <a:solidFill>
                  <a:srgbClr val="FF0000"/>
                </a:solidFill>
              </a:rPr>
              <a:t>typů </a:t>
            </a:r>
            <a:r>
              <a:rPr lang="cs-CZ" dirty="0">
                <a:solidFill>
                  <a:schemeClr val="tx1"/>
                </a:solidFill>
              </a:rPr>
              <a:t>vyráběných pecí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a sušáren,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specializ</a:t>
            </a:r>
            <a:r>
              <a:rPr lang="cs-CZ" dirty="0" err="1">
                <a:solidFill>
                  <a:srgbClr val="FF0000"/>
                </a:solidFill>
              </a:rPr>
              <a:t>ace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na zakázkovou výrobu</a:t>
            </a:r>
          </a:p>
          <a:p>
            <a:pPr marL="45720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0000"/>
                </a:solidFill>
              </a:rPr>
              <a:t>25 000 m</a:t>
            </a:r>
            <a:r>
              <a:rPr lang="cs-CZ" baseline="30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chemeClr val="tx1"/>
                </a:solidFill>
              </a:rPr>
              <a:t> pro výrobu,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skladování a administrativu</a:t>
            </a:r>
          </a:p>
          <a:p>
            <a:pPr marL="457200" indent="-285750">
              <a:buFont typeface="Arial" panose="020B0604020202020204" pitchFamily="34" charset="0"/>
              <a:buChar char="•"/>
              <a:defRPr/>
            </a:pPr>
            <a:r>
              <a:rPr lang="cs-CZ" spc="-1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35 </a:t>
            </a:r>
            <a:r>
              <a:rPr lang="cs-CZ" dirty="0">
                <a:solidFill>
                  <a:srgbClr val="FF0000"/>
                </a:solidFill>
              </a:rPr>
              <a:t>zemí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do kterých dodáváme výrobky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716A3B-243A-4C0A-9220-F6BDE80AB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2" b="13186"/>
          <a:stretch/>
        </p:blipFill>
        <p:spPr>
          <a:xfrm>
            <a:off x="0" y="1240713"/>
            <a:ext cx="3773891" cy="230196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2362BBB-30F0-4226-9884-E3CF1AEF9780}"/>
              </a:ext>
            </a:extLst>
          </p:cNvPr>
          <p:cNvSpPr/>
          <p:nvPr/>
        </p:nvSpPr>
        <p:spPr>
          <a:xfrm>
            <a:off x="7236296" y="116632"/>
            <a:ext cx="166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b="1" dirty="0">
                <a:solidFill>
                  <a:srgbClr val="000001"/>
                </a:solidFill>
              </a:rPr>
              <a:t>LAC, s.r.o.</a:t>
            </a:r>
            <a:br>
              <a:rPr lang="cs-CZ" sz="1400" b="1" dirty="0">
                <a:solidFill>
                  <a:srgbClr val="000001"/>
                </a:solidFill>
              </a:rPr>
            </a:br>
            <a:r>
              <a:rPr lang="cs-CZ" sz="1400" dirty="0">
                <a:solidFill>
                  <a:srgbClr val="000001"/>
                </a:solidFill>
              </a:rPr>
              <a:t>Topolová 933</a:t>
            </a:r>
            <a:br>
              <a:rPr lang="cs-CZ" sz="1400" dirty="0"/>
            </a:br>
            <a:r>
              <a:rPr lang="cs-CZ" sz="1400" dirty="0">
                <a:solidFill>
                  <a:srgbClr val="000001"/>
                </a:solidFill>
              </a:rPr>
              <a:t>667 01 Židlochovice</a:t>
            </a:r>
            <a:br>
              <a:rPr lang="cs-CZ" sz="1400" dirty="0"/>
            </a:br>
            <a:r>
              <a:rPr lang="cs-CZ" sz="1400" dirty="0">
                <a:solidFill>
                  <a:srgbClr val="000001"/>
                </a:solidFill>
              </a:rPr>
              <a:t>Czech Republic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21899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DF7E1D48-BF42-4AD0-8FDA-3621D31A4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3610" r="8914" b="3991"/>
          <a:stretch/>
        </p:blipFill>
        <p:spPr>
          <a:xfrm>
            <a:off x="0" y="4086085"/>
            <a:ext cx="4800957" cy="2771916"/>
          </a:xfrm>
          <a:prstGeom prst="rect">
            <a:avLst/>
          </a:prstGeom>
        </p:spPr>
      </p:pic>
      <p:pic>
        <p:nvPicPr>
          <p:cNvPr id="17" name="Obrázek 2">
            <a:extLst>
              <a:ext uri="{FF2B5EF4-FFF2-40B4-BE49-F238E27FC236}">
                <a16:creationId xmlns:a16="http://schemas.microsoft.com/office/drawing/2014/main" id="{7E855B57-40FB-4AAB-BA8B-62823650B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4"/>
          <a:stretch/>
        </p:blipFill>
        <p:spPr bwMode="auto">
          <a:xfrm>
            <a:off x="4800957" y="1283027"/>
            <a:ext cx="4353239" cy="279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048652F-00B3-48AC-BDCF-02D51FF8B528}"/>
              </a:ext>
            </a:extLst>
          </p:cNvPr>
          <p:cNvSpPr/>
          <p:nvPr/>
        </p:nvSpPr>
        <p:spPr>
          <a:xfrm>
            <a:off x="2" y="1271423"/>
            <a:ext cx="4800955" cy="2805649"/>
          </a:xfrm>
          <a:prstGeom prst="rect">
            <a:avLst/>
          </a:prstGeom>
          <a:solidFill>
            <a:srgbClr val="40404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Nízkoteplotní aplikace</a:t>
            </a:r>
          </a:p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Tepelné zpracování</a:t>
            </a:r>
          </a:p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Pece pro slévárny – tavení a udržování</a:t>
            </a:r>
          </a:p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Laboratorní pece</a:t>
            </a:r>
          </a:p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Pece pro keramiku a sklo</a:t>
            </a:r>
          </a:p>
          <a:p>
            <a:pPr marL="612000" indent="-28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Zakázkové projekty – atypická řešení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C5A9E21-41F4-42DE-A818-FB80FF2EB40D}"/>
              </a:ext>
            </a:extLst>
          </p:cNvPr>
          <p:cNvSpPr/>
          <p:nvPr/>
        </p:nvSpPr>
        <p:spPr>
          <a:xfrm>
            <a:off x="5095657" y="4365104"/>
            <a:ext cx="390063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Vlastní vývojová kancelář a servisní oddělení, testovací centrum pecí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Měření, zkoušky a termografická analýza dle řady norem, např. AMS, CQI-9, DIN i ISO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dirty="0"/>
              <a:t>Pece a sušárny, které splňují např. certifikaci NADCAP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B7624D8-BC82-4D05-B626-76701DC94175}"/>
              </a:ext>
            </a:extLst>
          </p:cNvPr>
          <p:cNvSpPr/>
          <p:nvPr/>
        </p:nvSpPr>
        <p:spPr>
          <a:xfrm>
            <a:off x="4800957" y="2398732"/>
            <a:ext cx="4353239" cy="70788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9AFA701-5F27-4940-9552-1EB8070A3327}"/>
              </a:ext>
            </a:extLst>
          </p:cNvPr>
          <p:cNvSpPr/>
          <p:nvPr/>
        </p:nvSpPr>
        <p:spPr>
          <a:xfrm>
            <a:off x="5052475" y="2389719"/>
            <a:ext cx="3911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Portfolio výrobků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81B27B1-4CE7-4826-AED5-3B2828823A3A}"/>
              </a:ext>
            </a:extLst>
          </p:cNvPr>
          <p:cNvSpPr/>
          <p:nvPr/>
        </p:nvSpPr>
        <p:spPr>
          <a:xfrm>
            <a:off x="0" y="5013176"/>
            <a:ext cx="4800957" cy="707887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BDBBF19-5073-497C-8542-A84AA360D225}"/>
              </a:ext>
            </a:extLst>
          </p:cNvPr>
          <p:cNvSpPr/>
          <p:nvPr/>
        </p:nvSpPr>
        <p:spPr>
          <a:xfrm>
            <a:off x="0" y="4993105"/>
            <a:ext cx="4644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4000" dirty="0">
                <a:solidFill>
                  <a:schemeClr val="bg1"/>
                </a:solidFill>
              </a:rPr>
              <a:t>Služby a technologie</a:t>
            </a:r>
          </a:p>
        </p:txBody>
      </p:sp>
    </p:spTree>
    <p:extLst>
      <p:ext uri="{BB962C8B-B14F-4D97-AF65-F5344CB8AC3E}">
        <p14:creationId xmlns:p14="http://schemas.microsoft.com/office/powerpoint/2010/main" val="253499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93A59DD-2B5E-42BB-B833-7C0AEE71C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" y="1196752"/>
            <a:ext cx="9144000" cy="6096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235B678-C995-4D39-918A-B1C2CE58663A}"/>
              </a:ext>
            </a:extLst>
          </p:cNvPr>
          <p:cNvSpPr/>
          <p:nvPr/>
        </p:nvSpPr>
        <p:spPr>
          <a:xfrm>
            <a:off x="-1" y="1529916"/>
            <a:ext cx="9154489" cy="189908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9764BF8-38E7-4240-9DDF-3E3CE0FC9386}"/>
              </a:ext>
            </a:extLst>
          </p:cNvPr>
          <p:cNvSpPr txBox="1">
            <a:spLocks/>
          </p:cNvSpPr>
          <p:nvPr/>
        </p:nvSpPr>
        <p:spPr>
          <a:xfrm>
            <a:off x="457200" y="1673932"/>
            <a:ext cx="5626968" cy="67494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4000" dirty="0">
                <a:latin typeface="+mn-lt"/>
              </a:rPr>
              <a:t>Standardní pece a sušárny</a:t>
            </a:r>
            <a:endParaRPr lang="en-US" sz="4400" dirty="0">
              <a:latin typeface="+mn-lt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6F309C41-6580-40D7-9DE3-C36A12C7F96D}"/>
              </a:ext>
            </a:extLst>
          </p:cNvPr>
          <p:cNvSpPr txBox="1">
            <a:spLocks/>
          </p:cNvSpPr>
          <p:nvPr/>
        </p:nvSpPr>
        <p:spPr>
          <a:xfrm>
            <a:off x="467689" y="2453821"/>
            <a:ext cx="8229600" cy="7534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 err="1"/>
              <a:t>Tyto</a:t>
            </a:r>
            <a:r>
              <a:rPr lang="en-US" sz="2000" dirty="0"/>
              <a:t> </a:t>
            </a:r>
            <a:r>
              <a:rPr lang="en-US" sz="2000" dirty="0" err="1"/>
              <a:t>pece</a:t>
            </a:r>
            <a:r>
              <a:rPr lang="en-US" sz="2000" dirty="0"/>
              <a:t> a </a:t>
            </a:r>
            <a:r>
              <a:rPr lang="en-US" sz="2000" dirty="0" err="1"/>
              <a:t>sušárny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můžete</a:t>
            </a:r>
            <a:r>
              <a:rPr lang="en-US" sz="2000" dirty="0"/>
              <a:t> </a:t>
            </a:r>
            <a:r>
              <a:rPr lang="en-US" sz="2000" dirty="0" err="1"/>
              <a:t>snadno</a:t>
            </a:r>
            <a:r>
              <a:rPr lang="en-US" sz="2000" dirty="0"/>
              <a:t> </a:t>
            </a:r>
            <a:r>
              <a:rPr lang="en-US" sz="2000" dirty="0" err="1"/>
              <a:t>objednat</a:t>
            </a:r>
            <a:r>
              <a:rPr lang="en-US" sz="2000" dirty="0"/>
              <a:t>.</a:t>
            </a:r>
            <a:r>
              <a:rPr lang="cs-CZ" sz="2000" dirty="0"/>
              <a:t> Jsou d</a:t>
            </a:r>
            <a:r>
              <a:rPr lang="en-US" sz="2000" dirty="0"/>
              <a:t>od</a:t>
            </a:r>
            <a:r>
              <a:rPr lang="cs-CZ" sz="2000" dirty="0" err="1"/>
              <a:t>ávány</a:t>
            </a:r>
            <a:r>
              <a:rPr lang="cs-CZ" sz="2000" dirty="0"/>
              <a:t> </a:t>
            </a:r>
            <a:r>
              <a:rPr lang="en-US" sz="2000" dirty="0" err="1"/>
              <a:t>zpravidla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do </a:t>
            </a:r>
            <a:r>
              <a:rPr lang="en-US" sz="2000" dirty="0" err="1"/>
              <a:t>několika</a:t>
            </a:r>
            <a:r>
              <a:rPr lang="en-US" sz="2000" dirty="0"/>
              <a:t> </a:t>
            </a:r>
            <a:r>
              <a:rPr lang="en-US" sz="2000" dirty="0" err="1"/>
              <a:t>týdnů</a:t>
            </a:r>
            <a:r>
              <a:rPr lang="en-US" sz="2000" dirty="0"/>
              <a:t>, </a:t>
            </a:r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nebude</a:t>
            </a:r>
            <a:r>
              <a:rPr lang="en-US" sz="2000" dirty="0"/>
              <a:t> </a:t>
            </a:r>
            <a:r>
              <a:rPr lang="en-US" sz="2000" dirty="0" err="1"/>
              <a:t>třeba</a:t>
            </a:r>
            <a:r>
              <a:rPr lang="en-US" sz="2000" dirty="0"/>
              <a:t> </a:t>
            </a:r>
            <a:r>
              <a:rPr lang="en-US" sz="2000" dirty="0" err="1"/>
              <a:t>žádná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úprava</a:t>
            </a:r>
            <a:r>
              <a:rPr lang="en-US" sz="2000" dirty="0"/>
              <a:t>.</a:t>
            </a:r>
            <a:endParaRPr lang="cs-CZ" sz="2000" dirty="0">
              <a:latin typeface="Eurostile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E632CFA-164E-4380-BEEE-4D19524D3CDA}"/>
              </a:ext>
            </a:extLst>
          </p:cNvPr>
          <p:cNvSpPr/>
          <p:nvPr/>
        </p:nvSpPr>
        <p:spPr>
          <a:xfrm>
            <a:off x="501043" y="4293096"/>
            <a:ext cx="2541511" cy="2031325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D813B83-E4C2-4B46-9103-E3CA15F3D220}"/>
              </a:ext>
            </a:extLst>
          </p:cNvPr>
          <p:cNvSpPr/>
          <p:nvPr/>
        </p:nvSpPr>
        <p:spPr>
          <a:xfrm>
            <a:off x="501043" y="4293097"/>
            <a:ext cx="2541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D71920"/>
                </a:solidFill>
              </a:rPr>
              <a:t>Vyrábíme pece pro</a:t>
            </a:r>
            <a:r>
              <a:rPr lang="en-US" b="1" dirty="0">
                <a:solidFill>
                  <a:srgbClr val="D7192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bg1"/>
                </a:solidFill>
              </a:rPr>
              <a:t>Automotiv</a:t>
            </a:r>
            <a:r>
              <a:rPr lang="cs-CZ" dirty="0">
                <a:solidFill>
                  <a:schemeClr val="bg1"/>
                </a:solidFill>
              </a:rPr>
              <a:t>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Aerospace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Chemic</a:t>
            </a:r>
            <a:r>
              <a:rPr lang="cs-CZ" dirty="0" err="1">
                <a:solidFill>
                  <a:schemeClr val="bg1"/>
                </a:solidFill>
              </a:rPr>
              <a:t>ký</a:t>
            </a:r>
            <a:r>
              <a:rPr lang="cs-CZ" dirty="0">
                <a:solidFill>
                  <a:schemeClr val="bg1"/>
                </a:solidFill>
              </a:rPr>
              <a:t> průmysl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Vojenský průmysl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Slévárenství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a další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9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395920"/>
            <a:ext cx="3312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Nízkoteplotní</a:t>
            </a:r>
            <a:r>
              <a:rPr lang="en-US" sz="2800" dirty="0"/>
              <a:t> </a:t>
            </a:r>
            <a:r>
              <a:rPr lang="en-US" sz="2800" dirty="0" err="1"/>
              <a:t>aplikace</a:t>
            </a:r>
            <a:endParaRPr lang="cs-CZ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395406" y="2636912"/>
            <a:ext cx="3456384" cy="37766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800" dirty="0" err="1"/>
              <a:t>Vhodné</a:t>
            </a:r>
            <a:r>
              <a:rPr lang="en-US" sz="1800" dirty="0"/>
              <a:t> pro </a:t>
            </a:r>
            <a:r>
              <a:rPr lang="en-US" sz="1800" dirty="0" err="1">
                <a:solidFill>
                  <a:srgbClr val="FF0000"/>
                </a:solidFill>
              </a:rPr>
              <a:t>vysoušení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vulkanizaci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předehřev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vytvrzování</a:t>
            </a:r>
            <a:r>
              <a:rPr lang="en-US" sz="1800" dirty="0">
                <a:solidFill>
                  <a:srgbClr val="FF0000"/>
                </a:solidFill>
              </a:rPr>
              <a:t> a </a:t>
            </a:r>
            <a:r>
              <a:rPr lang="en-US" sz="1800" dirty="0" err="1">
                <a:solidFill>
                  <a:srgbClr val="FF0000"/>
                </a:solidFill>
              </a:rPr>
              <a:t>vysoušení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různých</a:t>
            </a:r>
            <a:r>
              <a:rPr lang="en-US" sz="1800" dirty="0"/>
              <a:t> </a:t>
            </a:r>
            <a:r>
              <a:rPr lang="en-US" sz="1800" dirty="0" err="1"/>
              <a:t>materiálů</a:t>
            </a:r>
            <a:r>
              <a:rPr lang="en-US" sz="1800" dirty="0"/>
              <a:t> v </a:t>
            </a:r>
            <a:r>
              <a:rPr lang="en-US" sz="1800" dirty="0" err="1"/>
              <a:t>plastikářském</a:t>
            </a:r>
            <a:r>
              <a:rPr lang="en-US" sz="1800" dirty="0"/>
              <a:t>, </a:t>
            </a:r>
            <a:r>
              <a:rPr lang="en-US" sz="1800" dirty="0" err="1"/>
              <a:t>gumárenském</a:t>
            </a:r>
            <a:r>
              <a:rPr lang="en-US" sz="1800" dirty="0"/>
              <a:t>, </a:t>
            </a:r>
            <a:r>
              <a:rPr lang="en-US" sz="1800" dirty="0" err="1"/>
              <a:t>automobilovém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</a:t>
            </a:r>
            <a:r>
              <a:rPr lang="en-US" sz="1800" dirty="0" err="1"/>
              <a:t>atd</a:t>
            </a:r>
            <a:r>
              <a:rPr lang="en-US" sz="1800" dirty="0"/>
              <a:t>. </a:t>
            </a:r>
            <a:endParaRPr lang="cs-CZ" sz="1800" dirty="0"/>
          </a:p>
          <a:p>
            <a:pPr marL="0" indent="0">
              <a:spcBef>
                <a:spcPts val="1200"/>
              </a:spcBef>
              <a:buNone/>
              <a:defRPr/>
            </a:pPr>
            <a:endParaRPr lang="cs-CZ" sz="1800" dirty="0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cs-CZ" sz="1800" dirty="0"/>
              <a:t>Teplota</a:t>
            </a:r>
            <a:r>
              <a:rPr lang="en-US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7</a:t>
            </a:r>
            <a:r>
              <a:rPr lang="en-US" sz="1800" dirty="0">
                <a:solidFill>
                  <a:srgbClr val="FF0000"/>
                </a:solidFill>
              </a:rPr>
              <a:t>0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°C </a:t>
            </a:r>
            <a:r>
              <a:rPr lang="cs-CZ" sz="18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4</a:t>
            </a:r>
            <a:r>
              <a:rPr lang="cs-CZ" sz="1800" dirty="0">
                <a:solidFill>
                  <a:srgbClr val="FF0000"/>
                </a:solidFill>
              </a:rPr>
              <a:t>5</a:t>
            </a:r>
            <a:r>
              <a:rPr lang="en-US" sz="1800" dirty="0">
                <a:solidFill>
                  <a:srgbClr val="FF0000"/>
                </a:solidFill>
              </a:rPr>
              <a:t>0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°C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cs-CZ" sz="1800" dirty="0"/>
              <a:t>Objem</a:t>
            </a:r>
            <a:r>
              <a:rPr lang="en-US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6</a:t>
            </a:r>
            <a:r>
              <a:rPr lang="en-US" sz="1800" dirty="0">
                <a:solidFill>
                  <a:srgbClr val="FF0000"/>
                </a:solidFill>
              </a:rPr>
              <a:t>0 l </a:t>
            </a:r>
            <a:r>
              <a:rPr lang="cs-CZ" sz="18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30 000 </a:t>
            </a:r>
            <a:r>
              <a:rPr lang="en-US" sz="1800" dirty="0">
                <a:solidFill>
                  <a:srgbClr val="FF0000"/>
                </a:solidFill>
              </a:rPr>
              <a:t>l </a:t>
            </a:r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8E417365-FFDB-434B-B4D0-CB4D00716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4" t="10930" r="9601" b="11012"/>
          <a:stretch/>
        </p:blipFill>
        <p:spPr bwMode="auto">
          <a:xfrm>
            <a:off x="3851791" y="0"/>
            <a:ext cx="5292210" cy="677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977B4D1-7956-4D3A-845B-97046D001E7A}"/>
              </a:ext>
            </a:extLst>
          </p:cNvPr>
          <p:cNvSpPr/>
          <p:nvPr/>
        </p:nvSpPr>
        <p:spPr>
          <a:xfrm>
            <a:off x="435255" y="5833984"/>
            <a:ext cx="615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nízkoteplotní komorové pece a sušárny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nízkoteplotní </a:t>
            </a:r>
            <a:r>
              <a:rPr lang="cs-CZ" altLang="cs-CZ" dirty="0" err="1"/>
              <a:t>vozokomorové</a:t>
            </a:r>
            <a:r>
              <a:rPr lang="cs-CZ" altLang="cs-CZ" dirty="0"/>
              <a:t> pece a sušárny</a:t>
            </a:r>
          </a:p>
        </p:txBody>
      </p:sp>
    </p:spTree>
    <p:extLst>
      <p:ext uri="{BB962C8B-B14F-4D97-AF65-F5344CB8AC3E}">
        <p14:creationId xmlns:p14="http://schemas.microsoft.com/office/powerpoint/2010/main" val="111913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">
            <a:extLst>
              <a:ext uri="{FF2B5EF4-FFF2-40B4-BE49-F238E27FC236}">
                <a16:creationId xmlns:a16="http://schemas.microsoft.com/office/drawing/2014/main" id="{6FECE38F-48E2-43A1-AA70-1D9C85007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14289" b="5144"/>
          <a:stretch/>
        </p:blipFill>
        <p:spPr bwMode="auto">
          <a:xfrm>
            <a:off x="3491880" y="2132856"/>
            <a:ext cx="565212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537836"/>
            <a:ext cx="410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Tepelné</a:t>
            </a:r>
            <a:r>
              <a:rPr lang="en-US" sz="2800" dirty="0"/>
              <a:t> </a:t>
            </a:r>
            <a:r>
              <a:rPr lang="en-US" sz="2800" dirty="0" err="1"/>
              <a:t>zpracování</a:t>
            </a:r>
            <a:r>
              <a:rPr lang="en-US" sz="2800" dirty="0"/>
              <a:t> </a:t>
            </a:r>
            <a:r>
              <a:rPr lang="en-US" sz="2800" dirty="0" err="1"/>
              <a:t>kovů</a:t>
            </a:r>
            <a:endParaRPr lang="en-US" sz="28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395406" y="2492896"/>
            <a:ext cx="3672538" cy="41044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 err="1"/>
              <a:t>Pece</a:t>
            </a:r>
            <a:r>
              <a:rPr lang="en-US" sz="1800" dirty="0"/>
              <a:t> se </a:t>
            </a:r>
            <a:r>
              <a:rPr lang="en-US" sz="1800" dirty="0" err="1"/>
              <a:t>používají</a:t>
            </a:r>
            <a:r>
              <a:rPr lang="en-US" sz="1800" dirty="0"/>
              <a:t> pro </a:t>
            </a:r>
            <a:r>
              <a:rPr lang="en-US" sz="1800" dirty="0" err="1"/>
              <a:t>různé</a:t>
            </a:r>
            <a:r>
              <a:rPr lang="en-US" sz="1800" dirty="0"/>
              <a:t> </a:t>
            </a:r>
            <a:r>
              <a:rPr lang="en-US" sz="1800" dirty="0" err="1"/>
              <a:t>druhy</a:t>
            </a:r>
            <a:r>
              <a:rPr lang="en-US" sz="1800" dirty="0"/>
              <a:t> </a:t>
            </a:r>
            <a:r>
              <a:rPr lang="en-US" sz="1800" dirty="0" err="1"/>
              <a:t>tepelného</a:t>
            </a:r>
            <a:r>
              <a:rPr lang="en-US" sz="1800" dirty="0"/>
              <a:t> </a:t>
            </a:r>
            <a:r>
              <a:rPr lang="en-US" sz="1800" dirty="0" err="1"/>
              <a:t>zpracování</a:t>
            </a:r>
            <a:r>
              <a:rPr lang="en-US" sz="1800" dirty="0"/>
              <a:t> </a:t>
            </a:r>
            <a:r>
              <a:rPr lang="en-US" sz="1800" dirty="0" err="1"/>
              <a:t>kovů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800" dirty="0"/>
              <a:t>v normální či ochranné atmosféře</a:t>
            </a:r>
            <a:r>
              <a:rPr lang="en-US" sz="1800" dirty="0"/>
              <a:t>.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Druhy zpracování vsázky</a:t>
            </a:r>
            <a:r>
              <a:rPr lang="en-US" sz="1800" dirty="0"/>
              <a:t>:</a:t>
            </a:r>
            <a:br>
              <a:rPr lang="cs-CZ" sz="1800" dirty="0"/>
            </a:br>
            <a:r>
              <a:rPr lang="en-US" sz="1800" dirty="0" err="1">
                <a:solidFill>
                  <a:srgbClr val="D71920"/>
                </a:solidFill>
              </a:rPr>
              <a:t>vytvrzování</a:t>
            </a:r>
            <a:r>
              <a:rPr lang="en-US" sz="1800" dirty="0">
                <a:solidFill>
                  <a:srgbClr val="D71920"/>
                </a:solidFill>
              </a:rPr>
              <a:t>, </a:t>
            </a:r>
            <a:r>
              <a:rPr lang="en-US" sz="1800" dirty="0" err="1">
                <a:solidFill>
                  <a:srgbClr val="D71920"/>
                </a:solidFill>
              </a:rPr>
              <a:t>popouštění</a:t>
            </a:r>
            <a:r>
              <a:rPr lang="en-US" sz="1800" dirty="0">
                <a:solidFill>
                  <a:srgbClr val="D71920"/>
                </a:solidFill>
              </a:rPr>
              <a:t>, </a:t>
            </a:r>
            <a:r>
              <a:rPr lang="en-US" sz="1800" dirty="0" err="1">
                <a:solidFill>
                  <a:srgbClr val="D71920"/>
                </a:solidFill>
              </a:rPr>
              <a:t>žíhání</a:t>
            </a:r>
            <a:r>
              <a:rPr lang="en-US" sz="1800" dirty="0">
                <a:solidFill>
                  <a:srgbClr val="D71920"/>
                </a:solidFill>
              </a:rPr>
              <a:t>, </a:t>
            </a:r>
            <a:r>
              <a:rPr lang="en-US" sz="1800" dirty="0" err="1">
                <a:solidFill>
                  <a:srgbClr val="D71920"/>
                </a:solidFill>
              </a:rPr>
              <a:t>předehřev</a:t>
            </a:r>
            <a:r>
              <a:rPr lang="en-US" sz="1800" dirty="0">
                <a:solidFill>
                  <a:srgbClr val="D71920"/>
                </a:solidFill>
              </a:rPr>
              <a:t>, </a:t>
            </a:r>
            <a:r>
              <a:rPr lang="en-US" sz="1800" dirty="0" err="1">
                <a:solidFill>
                  <a:srgbClr val="D71920"/>
                </a:solidFill>
              </a:rPr>
              <a:t>umělé</a:t>
            </a:r>
            <a:r>
              <a:rPr lang="en-US" sz="1800" dirty="0">
                <a:solidFill>
                  <a:srgbClr val="D71920"/>
                </a:solidFill>
              </a:rPr>
              <a:t> </a:t>
            </a:r>
            <a:r>
              <a:rPr lang="en-US" sz="1800" dirty="0" err="1">
                <a:solidFill>
                  <a:srgbClr val="D71920"/>
                </a:solidFill>
              </a:rPr>
              <a:t>stárnutí</a:t>
            </a:r>
            <a:r>
              <a:rPr lang="en-US" sz="1800" dirty="0">
                <a:solidFill>
                  <a:srgbClr val="D71920"/>
                </a:solidFill>
              </a:rPr>
              <a:t>,</a:t>
            </a:r>
            <a:br>
              <a:rPr lang="cs-CZ" sz="1800" dirty="0">
                <a:solidFill>
                  <a:srgbClr val="D71920"/>
                </a:solidFill>
              </a:rPr>
            </a:br>
            <a:r>
              <a:rPr lang="en-US" sz="1800" dirty="0" err="1">
                <a:solidFill>
                  <a:srgbClr val="D71920"/>
                </a:solidFill>
              </a:rPr>
              <a:t>spojování</a:t>
            </a:r>
            <a:r>
              <a:rPr lang="en-US" sz="1800" dirty="0">
                <a:solidFill>
                  <a:srgbClr val="D71920"/>
                </a:solidFill>
              </a:rPr>
              <a:t> za </a:t>
            </a:r>
            <a:r>
              <a:rPr lang="en-US" sz="1800" dirty="0" err="1">
                <a:solidFill>
                  <a:srgbClr val="D71920"/>
                </a:solidFill>
              </a:rPr>
              <a:t>tepla</a:t>
            </a:r>
            <a:r>
              <a:rPr lang="en-US" sz="1800" dirty="0">
                <a:solidFill>
                  <a:srgbClr val="D71920"/>
                </a:solidFill>
              </a:rPr>
              <a:t>,</a:t>
            </a:r>
            <a:br>
              <a:rPr lang="cs-CZ" sz="1800" dirty="0">
                <a:solidFill>
                  <a:srgbClr val="D71920"/>
                </a:solidFill>
              </a:rPr>
            </a:br>
            <a:r>
              <a:rPr lang="en-US" sz="1800" dirty="0" err="1">
                <a:solidFill>
                  <a:srgbClr val="D71920"/>
                </a:solidFill>
              </a:rPr>
              <a:t>testování</a:t>
            </a:r>
            <a:r>
              <a:rPr lang="en-US" sz="1800" dirty="0">
                <a:solidFill>
                  <a:srgbClr val="D71920"/>
                </a:solidFill>
              </a:rPr>
              <a:t> </a:t>
            </a:r>
            <a:r>
              <a:rPr lang="en-US" sz="1800" dirty="0" err="1">
                <a:solidFill>
                  <a:srgbClr val="D71920"/>
                </a:solidFill>
              </a:rPr>
              <a:t>vsázky</a:t>
            </a:r>
            <a:r>
              <a:rPr lang="en-US" sz="1800" dirty="0">
                <a:solidFill>
                  <a:srgbClr val="D71920"/>
                </a:solidFill>
              </a:rPr>
              <a:t>, </a:t>
            </a:r>
            <a:r>
              <a:rPr lang="en-US" sz="1800" dirty="0" err="1">
                <a:solidFill>
                  <a:srgbClr val="D71920"/>
                </a:solidFill>
              </a:rPr>
              <a:t>vysoušení</a:t>
            </a:r>
            <a:r>
              <a:rPr lang="en-US" sz="1800" dirty="0">
                <a:solidFill>
                  <a:srgbClr val="D71920"/>
                </a:solidFill>
              </a:rPr>
              <a:t>.</a:t>
            </a:r>
            <a:endParaRPr lang="cs-CZ" sz="1800" dirty="0">
              <a:solidFill>
                <a:srgbClr val="D7192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Teplota</a:t>
            </a:r>
            <a:r>
              <a:rPr lang="en-US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450 °C -</a:t>
            </a:r>
            <a:r>
              <a:rPr lang="en-US" sz="1800" dirty="0">
                <a:solidFill>
                  <a:srgbClr val="FF0000"/>
                </a:solidFill>
              </a:rPr>
              <a:t> 1</a:t>
            </a:r>
            <a:r>
              <a:rPr lang="cs-CZ" sz="1800" dirty="0">
                <a:solidFill>
                  <a:srgbClr val="FF0000"/>
                </a:solidFill>
              </a:rPr>
              <a:t> 28</a:t>
            </a:r>
            <a:r>
              <a:rPr lang="en-US" sz="1800" dirty="0">
                <a:solidFill>
                  <a:srgbClr val="FF0000"/>
                </a:solidFill>
              </a:rPr>
              <a:t>0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°C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Objem</a:t>
            </a:r>
            <a:r>
              <a:rPr lang="en-US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0 l </a:t>
            </a:r>
            <a:r>
              <a:rPr lang="cs-CZ" sz="18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30 000</a:t>
            </a:r>
            <a:r>
              <a:rPr lang="en-US" sz="1800" dirty="0">
                <a:solidFill>
                  <a:srgbClr val="FF0000"/>
                </a:solidFill>
              </a:rPr>
              <a:t> l 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>
              <a:solidFill>
                <a:srgbClr val="C00000"/>
              </a:solidFill>
              <a:latin typeface="Eurostile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F5B13B9-7791-4437-8C3A-D218724EF043}"/>
              </a:ext>
            </a:extLst>
          </p:cNvPr>
          <p:cNvSpPr/>
          <p:nvPr/>
        </p:nvSpPr>
        <p:spPr>
          <a:xfrm>
            <a:off x="4788024" y="332656"/>
            <a:ext cx="41045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komorové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</a:t>
            </a:r>
            <a:r>
              <a:rPr lang="cs-CZ" altLang="cs-CZ" dirty="0" err="1"/>
              <a:t>vozokomorové</a:t>
            </a:r>
            <a:r>
              <a:rPr lang="cs-CZ" alt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komorové s plynotěsnou retortou a cirkulací atmosféry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kalící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šachtové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kalící solná, vodní či olejová lázeň</a:t>
            </a:r>
          </a:p>
        </p:txBody>
      </p:sp>
    </p:spTree>
    <p:extLst>
      <p:ext uri="{BB962C8B-B14F-4D97-AF65-F5344CB8AC3E}">
        <p14:creationId xmlns:p14="http://schemas.microsoft.com/office/powerpoint/2010/main" val="10642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7">
            <a:extLst>
              <a:ext uri="{FF2B5EF4-FFF2-40B4-BE49-F238E27FC236}">
                <a16:creationId xmlns:a16="http://schemas.microsoft.com/office/drawing/2014/main" id="{96319273-3EE0-49AE-8C77-E5BCBE4D8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753" r="6086" b="-1753"/>
          <a:stretch/>
        </p:blipFill>
        <p:spPr bwMode="auto">
          <a:xfrm>
            <a:off x="2463211" y="1988840"/>
            <a:ext cx="6680789" cy="47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1005" y="1536971"/>
            <a:ext cx="4392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Tavení a udržování hliníku</a:t>
            </a:r>
            <a:br>
              <a:rPr lang="cs-CZ" sz="2800" dirty="0"/>
            </a:br>
            <a:r>
              <a:rPr lang="cs-CZ" sz="2800" dirty="0"/>
              <a:t>a různých slitin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391004" y="2789020"/>
            <a:ext cx="3676939" cy="37766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800" dirty="0" err="1"/>
              <a:t>Tyto</a:t>
            </a:r>
            <a:r>
              <a:rPr lang="en-US" sz="1800" dirty="0"/>
              <a:t> </a:t>
            </a:r>
            <a:r>
              <a:rPr lang="en-US" sz="1800" dirty="0" err="1"/>
              <a:t>pece</a:t>
            </a:r>
            <a:r>
              <a:rPr lang="en-US" sz="1800" dirty="0"/>
              <a:t> se </a:t>
            </a:r>
            <a:r>
              <a:rPr lang="en-US" sz="1800" dirty="0" err="1"/>
              <a:t>používají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br>
              <a:rPr lang="cs-CZ" sz="1800" dirty="0"/>
            </a:br>
            <a:r>
              <a:rPr lang="en-US" sz="1800" dirty="0" err="1">
                <a:solidFill>
                  <a:srgbClr val="FF0000"/>
                </a:solidFill>
              </a:rPr>
              <a:t>tavící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nebo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udržovací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různé</a:t>
            </a:r>
            <a:br>
              <a:rPr lang="cs-CZ" sz="1800" dirty="0"/>
            </a:br>
            <a:r>
              <a:rPr lang="en-US" sz="1800" dirty="0" err="1"/>
              <a:t>slitiny</a:t>
            </a:r>
            <a:r>
              <a:rPr lang="cs-CZ" sz="1800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cín</a:t>
            </a:r>
            <a:r>
              <a:rPr lang="en-US" sz="1800" dirty="0"/>
              <a:t>,</a:t>
            </a:r>
            <a:r>
              <a:rPr lang="cs-CZ" sz="1800" dirty="0"/>
              <a:t> </a:t>
            </a:r>
            <a:r>
              <a:rPr lang="en-US" sz="1800" dirty="0" err="1"/>
              <a:t>zinek</a:t>
            </a:r>
            <a:r>
              <a:rPr lang="en-US" sz="1800" dirty="0"/>
              <a:t>,</a:t>
            </a:r>
            <a:r>
              <a:rPr lang="cs-CZ" sz="1800" dirty="0"/>
              <a:t> </a:t>
            </a:r>
            <a:r>
              <a:rPr lang="en-US" sz="1800" dirty="0" err="1"/>
              <a:t>olovo</a:t>
            </a:r>
            <a:r>
              <a:rPr lang="en-US" sz="1800" dirty="0"/>
              <a:t>,</a:t>
            </a:r>
            <a:r>
              <a:rPr lang="cs-CZ" sz="1800" dirty="0"/>
              <a:t> </a:t>
            </a:r>
            <a:r>
              <a:rPr lang="en-US" sz="1800" dirty="0" err="1"/>
              <a:t>hliník</a:t>
            </a:r>
            <a:r>
              <a:rPr lang="en-US" sz="1800" dirty="0"/>
              <a:t>, </a:t>
            </a:r>
            <a:r>
              <a:rPr lang="en-US" sz="1800" dirty="0" err="1"/>
              <a:t>stříbro</a:t>
            </a:r>
            <a:r>
              <a:rPr lang="en-US" sz="1800" dirty="0"/>
              <a:t>, </a:t>
            </a:r>
            <a:r>
              <a:rPr lang="en-US" sz="1800" dirty="0" err="1"/>
              <a:t>zlato</a:t>
            </a:r>
            <a:r>
              <a:rPr lang="en-US" sz="1800" dirty="0"/>
              <a:t>, </a:t>
            </a:r>
            <a:r>
              <a:rPr lang="en-US" sz="1800" dirty="0" err="1"/>
              <a:t>měď</a:t>
            </a:r>
            <a:r>
              <a:rPr lang="en-US" sz="1800" dirty="0"/>
              <a:t>)</a:t>
            </a:r>
            <a:r>
              <a:rPr lang="cs-CZ" sz="1800" dirty="0"/>
              <a:t>.</a:t>
            </a:r>
            <a:r>
              <a:rPr lang="en-US" sz="1800" dirty="0"/>
              <a:t> 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Vyrábí se jako s</a:t>
            </a:r>
            <a:r>
              <a:rPr lang="en-US" sz="1800" dirty="0" err="1"/>
              <a:t>tacionární</a:t>
            </a:r>
            <a:br>
              <a:rPr lang="cs-CZ" sz="1800" dirty="0"/>
            </a:b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cs-CZ" sz="1800" dirty="0"/>
              <a:t>sklopné</a:t>
            </a:r>
            <a:r>
              <a:rPr lang="en-US" sz="1800" dirty="0"/>
              <a:t>.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Teplota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FF0000"/>
                </a:solidFill>
              </a:rPr>
              <a:t>900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°C </a:t>
            </a:r>
            <a:r>
              <a:rPr lang="cs-CZ" sz="18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1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400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°C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Objem</a:t>
            </a:r>
            <a:r>
              <a:rPr lang="en-US" sz="1800" dirty="0"/>
              <a:t>: </a:t>
            </a:r>
            <a:r>
              <a:rPr lang="cs-CZ" sz="1800" dirty="0">
                <a:solidFill>
                  <a:srgbClr val="FF0000"/>
                </a:solidFill>
              </a:rPr>
              <a:t>9</a:t>
            </a:r>
            <a:r>
              <a:rPr lang="en-US" sz="1800" dirty="0">
                <a:solidFill>
                  <a:srgbClr val="FF0000"/>
                </a:solidFill>
              </a:rPr>
              <a:t> l </a:t>
            </a:r>
            <a:r>
              <a:rPr lang="cs-CZ" sz="1800" dirty="0">
                <a:solidFill>
                  <a:srgbClr val="FF0000"/>
                </a:solidFill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470 </a:t>
            </a:r>
            <a:r>
              <a:rPr lang="en-US" sz="1800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867AB9-0A0C-429D-8D85-7827D85FD971}"/>
              </a:ext>
            </a:extLst>
          </p:cNvPr>
          <p:cNvSpPr/>
          <p:nvPr/>
        </p:nvSpPr>
        <p:spPr>
          <a:xfrm>
            <a:off x="4783623" y="357586"/>
            <a:ext cx="41809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tavící elektrické odporové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tavící plynové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udržovací pece na hliník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 tavící elektrická odporová </a:t>
            </a:r>
            <a:br>
              <a:rPr lang="cs-CZ" altLang="cs-CZ" dirty="0"/>
            </a:br>
            <a:r>
              <a:rPr lang="cs-CZ" altLang="cs-CZ" dirty="0"/>
              <a:t>pro </a:t>
            </a:r>
            <a:r>
              <a:rPr lang="cs-CZ" altLang="cs-CZ" dirty="0" err="1"/>
              <a:t>nízkotavitelné</a:t>
            </a:r>
            <a:r>
              <a:rPr lang="cs-CZ" altLang="cs-CZ" dirty="0"/>
              <a:t> kovy </a:t>
            </a:r>
          </a:p>
        </p:txBody>
      </p:sp>
    </p:spTree>
    <p:extLst>
      <p:ext uri="{BB962C8B-B14F-4D97-AF65-F5344CB8AC3E}">
        <p14:creationId xmlns:p14="http://schemas.microsoft.com/office/powerpoint/2010/main" val="136273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CFB7F522-0A76-440E-906F-A13A31780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26" y="2204864"/>
            <a:ext cx="6902168" cy="46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969846-7148-4D29-B28D-5F2D9D74E4C0}"/>
              </a:ext>
            </a:extLst>
          </p:cNvPr>
          <p:cNvSpPr txBox="1"/>
          <p:nvPr/>
        </p:nvSpPr>
        <p:spPr>
          <a:xfrm>
            <a:off x="395406" y="1198493"/>
            <a:ext cx="331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Laboratorní pece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F08E9CA-5368-464B-907F-C32F2920A03D}"/>
              </a:ext>
            </a:extLst>
          </p:cNvPr>
          <p:cNvSpPr txBox="1">
            <a:spLocks/>
          </p:cNvSpPr>
          <p:nvPr/>
        </p:nvSpPr>
        <p:spPr>
          <a:xfrm>
            <a:off x="395406" y="1956249"/>
            <a:ext cx="4144128" cy="37766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cs-CZ" sz="1800" dirty="0" err="1"/>
              <a:t>Pece</a:t>
            </a:r>
            <a:r>
              <a:rPr lang="en-US" altLang="cs-CZ" sz="1800" dirty="0"/>
              <a:t> se </a:t>
            </a:r>
            <a:r>
              <a:rPr lang="en-US" altLang="cs-CZ" sz="1800" dirty="0" err="1"/>
              <a:t>používají</a:t>
            </a:r>
            <a:r>
              <a:rPr lang="en-US" altLang="cs-CZ" sz="1800" dirty="0"/>
              <a:t> v </a:t>
            </a:r>
            <a:r>
              <a:rPr lang="en-US" altLang="cs-CZ" sz="1800" dirty="0" err="1"/>
              <a:t>laboratořích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testování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různých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materiálů</a:t>
            </a:r>
            <a:r>
              <a:rPr lang="cs-CZ" altLang="cs-CZ" sz="1800" dirty="0"/>
              <a:t> </a:t>
            </a:r>
            <a:r>
              <a:rPr lang="en-US" altLang="cs-CZ" sz="1800" dirty="0" err="1"/>
              <a:t>tepelným</a:t>
            </a:r>
            <a:r>
              <a:rPr lang="en-US" altLang="cs-CZ" sz="1800" dirty="0"/>
              <a:t> </a:t>
            </a:r>
            <a:r>
              <a:rPr lang="en-US" altLang="cs-CZ" sz="1800" dirty="0" err="1"/>
              <a:t>zpracováním</a:t>
            </a:r>
            <a:r>
              <a:rPr lang="en-US" altLang="cs-CZ" sz="1800" dirty="0"/>
              <a:t>,  pro </a:t>
            </a:r>
            <a:r>
              <a:rPr lang="en-US" altLang="cs-CZ" sz="1800" dirty="0" err="1"/>
              <a:t>výpal</a:t>
            </a:r>
            <a:r>
              <a:rPr lang="en-US" altLang="cs-CZ" sz="1800" dirty="0"/>
              <a:t> </a:t>
            </a:r>
            <a:r>
              <a:rPr lang="en-US" altLang="cs-CZ" sz="1800" dirty="0" err="1"/>
              <a:t>smaltů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ve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šperkařství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zkoušení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technologií</a:t>
            </a:r>
            <a:r>
              <a:rPr lang="en-US" altLang="cs-CZ" sz="1800" dirty="0"/>
              <a:t>,</a:t>
            </a:r>
            <a:br>
              <a:rPr lang="cs-CZ" altLang="cs-CZ" sz="1800" dirty="0"/>
            </a:br>
            <a:r>
              <a:rPr lang="en-US" altLang="cs-CZ" sz="1800" dirty="0" err="1"/>
              <a:t>kde</a:t>
            </a:r>
            <a:r>
              <a:rPr lang="en-US" altLang="cs-CZ" sz="1800" dirty="0"/>
              <a:t> je </a:t>
            </a:r>
            <a:r>
              <a:rPr lang="en-US" altLang="cs-CZ" sz="1800" dirty="0" err="1"/>
              <a:t>kladen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důraz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na</a:t>
            </a:r>
            <a:br>
              <a:rPr lang="cs-CZ" altLang="cs-CZ" sz="1800" dirty="0"/>
            </a:br>
            <a:r>
              <a:rPr lang="en-US" altLang="cs-CZ" sz="1800" dirty="0" err="1">
                <a:solidFill>
                  <a:srgbClr val="FF0000"/>
                </a:solidFill>
              </a:rPr>
              <a:t>přesnost</a:t>
            </a:r>
            <a:r>
              <a:rPr lang="en-US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 err="1">
                <a:solidFill>
                  <a:srgbClr val="FF0000"/>
                </a:solidFill>
              </a:rPr>
              <a:t>rozložení</a:t>
            </a:r>
            <a:r>
              <a:rPr lang="en-US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 err="1">
                <a:solidFill>
                  <a:srgbClr val="FF0000"/>
                </a:solidFill>
              </a:rPr>
              <a:t>teploty</a:t>
            </a:r>
            <a:r>
              <a:rPr lang="en-US" altLang="cs-CZ" sz="1800" dirty="0">
                <a:solidFill>
                  <a:srgbClr val="D71920"/>
                </a:solidFill>
              </a:rPr>
              <a:t>.</a:t>
            </a:r>
            <a:endParaRPr lang="cs-CZ" altLang="cs-CZ" sz="1800" dirty="0">
              <a:solidFill>
                <a:srgbClr val="D7192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altLang="cs-CZ" sz="1800" dirty="0"/>
              <a:t>Teplota</a:t>
            </a:r>
            <a:r>
              <a:rPr lang="en-US" altLang="cs-CZ" sz="1800" dirty="0"/>
              <a:t>: </a:t>
            </a:r>
            <a:r>
              <a:rPr lang="cs-CZ" altLang="cs-CZ" sz="1800" dirty="0">
                <a:solidFill>
                  <a:srgbClr val="FF0000"/>
                </a:solidFill>
              </a:rPr>
              <a:t>2</a:t>
            </a:r>
            <a:r>
              <a:rPr lang="en-US" altLang="cs-CZ" sz="1800" dirty="0">
                <a:solidFill>
                  <a:srgbClr val="FF0000"/>
                </a:solidFill>
              </a:rPr>
              <a:t>00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°C </a:t>
            </a:r>
            <a:r>
              <a:rPr lang="cs-CZ" altLang="cs-CZ" sz="1800" dirty="0">
                <a:solidFill>
                  <a:srgbClr val="FF0000"/>
                </a:solidFill>
              </a:rPr>
              <a:t>-</a:t>
            </a:r>
            <a:r>
              <a:rPr lang="en-US" altLang="cs-CZ" sz="1800" dirty="0">
                <a:solidFill>
                  <a:srgbClr val="FF0000"/>
                </a:solidFill>
              </a:rPr>
              <a:t> 1</a:t>
            </a:r>
            <a:r>
              <a:rPr lang="cs-CZ" altLang="cs-CZ" sz="1800" dirty="0">
                <a:solidFill>
                  <a:srgbClr val="FF0000"/>
                </a:solidFill>
              </a:rPr>
              <a:t> 7</a:t>
            </a:r>
            <a:r>
              <a:rPr lang="en-US" altLang="cs-CZ" sz="1800" dirty="0">
                <a:solidFill>
                  <a:srgbClr val="FF0000"/>
                </a:solidFill>
              </a:rPr>
              <a:t>00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en-US" altLang="cs-CZ" sz="1800" dirty="0">
                <a:solidFill>
                  <a:srgbClr val="FF0000"/>
                </a:solidFill>
              </a:rPr>
              <a:t>°C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altLang="cs-CZ" sz="1800" dirty="0"/>
              <a:t>Objem</a:t>
            </a:r>
            <a:r>
              <a:rPr lang="en-US" altLang="cs-CZ" sz="1800" dirty="0"/>
              <a:t>: </a:t>
            </a:r>
            <a:r>
              <a:rPr lang="en-US" altLang="cs-CZ" sz="1800" dirty="0">
                <a:solidFill>
                  <a:srgbClr val="FF0000"/>
                </a:solidFill>
              </a:rPr>
              <a:t>3 l </a:t>
            </a:r>
            <a:r>
              <a:rPr lang="cs-CZ" altLang="cs-CZ" sz="1800" dirty="0">
                <a:solidFill>
                  <a:srgbClr val="FF0000"/>
                </a:solidFill>
              </a:rPr>
              <a:t>-</a:t>
            </a:r>
            <a:r>
              <a:rPr lang="en-US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540</a:t>
            </a:r>
            <a:r>
              <a:rPr lang="en-US" altLang="cs-CZ" sz="1800" dirty="0">
                <a:solidFill>
                  <a:srgbClr val="FF0000"/>
                </a:solidFill>
              </a:rPr>
              <a:t> l </a:t>
            </a:r>
          </a:p>
        </p:txBody>
      </p:sp>
      <p:pic>
        <p:nvPicPr>
          <p:cNvPr id="8" name="Picture 8" descr="C:\Users\herufek\Desktop\Obrázek8.png">
            <a:extLst>
              <a:ext uri="{FF2B5EF4-FFF2-40B4-BE49-F238E27FC236}">
                <a16:creationId xmlns:a16="http://schemas.microsoft.com/office/drawing/2014/main" id="{58A89694-A45C-43BE-9270-87C3B17D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93659"/>
            <a:ext cx="34480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CAC8B3A-FCB4-477C-AA38-B583BCAE9ABF}"/>
              </a:ext>
            </a:extLst>
          </p:cNvPr>
          <p:cNvSpPr/>
          <p:nvPr/>
        </p:nvSpPr>
        <p:spPr>
          <a:xfrm>
            <a:off x="4604467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laboratorní a smaltovací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laboratorní muflové vertikální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laboratorní trubkové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kalící pracoviště laboratorní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pece vysokoteplotní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pec kupelační pro analýzu vzácných kovů </a:t>
            </a:r>
          </a:p>
        </p:txBody>
      </p:sp>
    </p:spTree>
    <p:extLst>
      <p:ext uri="{BB962C8B-B14F-4D97-AF65-F5344CB8AC3E}">
        <p14:creationId xmlns:p14="http://schemas.microsoft.com/office/powerpoint/2010/main" val="18415136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7157</TotalTime>
  <Words>661</Words>
  <Application>Microsoft Office PowerPoint</Application>
  <PresentationFormat>Předvádění na obrazovce (4:3)</PresentationFormat>
  <Paragraphs>173</Paragraphs>
  <Slides>24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Eurostile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herufek</dc:creator>
  <cp:lastModifiedBy>David Kala</cp:lastModifiedBy>
  <cp:revision>392</cp:revision>
  <dcterms:created xsi:type="dcterms:W3CDTF">2012-02-10T09:16:24Z</dcterms:created>
  <dcterms:modified xsi:type="dcterms:W3CDTF">2019-07-16T12:31:57Z</dcterms:modified>
</cp:coreProperties>
</file>